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2" r:id="rId5"/>
    <p:sldId id="263" r:id="rId6"/>
    <p:sldId id="264" r:id="rId7"/>
    <p:sldId id="269" r:id="rId8"/>
    <p:sldId id="259" r:id="rId9"/>
    <p:sldId id="267" r:id="rId10"/>
    <p:sldId id="268" r:id="rId11"/>
    <p:sldId id="260" r:id="rId12"/>
    <p:sldId id="261"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20.09.2024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20.09.2024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20.09.2024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20.09.2024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20.09.2024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20.09.2024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20.09.2024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20.09.2024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20.09.2024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20.09.2024</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47663" y="4509121"/>
            <a:ext cx="5563141" cy="1425544"/>
          </a:xfrm>
        </p:spPr>
        <p:txBody>
          <a:bodyPr>
            <a:normAutofit/>
          </a:bodyPr>
          <a:lstStyle/>
          <a:p>
            <a:pPr algn="ctr"/>
            <a:r>
              <a:rPr lang="ru-RU" sz="2800" dirty="0" smtClean="0">
                <a:solidFill>
                  <a:schemeClr val="tx1"/>
                </a:solidFill>
                <a:latin typeface="Arial Black" pitchFamily="34" charset="0"/>
              </a:rPr>
              <a:t>10-11 класс</a:t>
            </a:r>
            <a:endParaRPr lang="ru-RU" sz="2800" dirty="0">
              <a:solidFill>
                <a:schemeClr val="tx1"/>
              </a:solidFill>
              <a:latin typeface="Arial Black" pitchFamily="34" charset="0"/>
            </a:endParaRPr>
          </a:p>
        </p:txBody>
      </p:sp>
      <p:sp>
        <p:nvSpPr>
          <p:cNvPr id="2" name="Заголовок 1"/>
          <p:cNvSpPr>
            <a:spLocks noGrp="1"/>
          </p:cNvSpPr>
          <p:nvPr>
            <p:ph type="ctrTitle"/>
          </p:nvPr>
        </p:nvSpPr>
        <p:spPr>
          <a:xfrm>
            <a:off x="971600" y="1268761"/>
            <a:ext cx="7416824" cy="2952328"/>
          </a:xfrm>
        </p:spPr>
        <p:txBody>
          <a:bodyPr/>
          <a:lstStyle/>
          <a:p>
            <a:pPr marL="182880" indent="0" algn="ctr">
              <a:buNone/>
            </a:pPr>
            <a:r>
              <a:rPr lang="ru-RU" sz="3600" dirty="0" smtClean="0">
                <a:solidFill>
                  <a:schemeClr val="tx1"/>
                </a:solidFill>
                <a:latin typeface="Arial Black" pitchFamily="34" charset="0"/>
              </a:rPr>
              <a:t>Разбор олимпиадных заданий. </a:t>
            </a:r>
            <a:r>
              <a:rPr lang="en-US" sz="3600" dirty="0" smtClean="0">
                <a:solidFill>
                  <a:schemeClr val="tx1"/>
                </a:solidFill>
                <a:latin typeface="Arial Black" pitchFamily="34" charset="0"/>
              </a:rPr>
              <a:t/>
            </a:r>
            <a:br>
              <a:rPr lang="en-US" sz="3600" dirty="0" smtClean="0">
                <a:solidFill>
                  <a:schemeClr val="tx1"/>
                </a:solidFill>
                <a:latin typeface="Arial Black" pitchFamily="34" charset="0"/>
              </a:rPr>
            </a:br>
            <a:r>
              <a:rPr lang="ru-RU" sz="3600" dirty="0" smtClean="0">
                <a:solidFill>
                  <a:schemeClr val="tx1"/>
                </a:solidFill>
                <a:latin typeface="Arial Black" pitchFamily="34" charset="0"/>
              </a:rPr>
              <a:t>Английский язык</a:t>
            </a:r>
            <a:endParaRPr lang="ru-RU" sz="3600" dirty="0">
              <a:solidFill>
                <a:schemeClr val="tx1"/>
              </a:solidFill>
              <a:latin typeface="Arial Black" pitchFamily="34" charset="0"/>
            </a:endParaRPr>
          </a:p>
        </p:txBody>
      </p:sp>
    </p:spTree>
    <p:extLst>
      <p:ext uri="{BB962C8B-B14F-4D97-AF65-F5344CB8AC3E}">
        <p14:creationId xmlns:p14="http://schemas.microsoft.com/office/powerpoint/2010/main" val="85307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496944" cy="5217760"/>
          </a:xfrm>
        </p:spPr>
        <p:txBody>
          <a:bodyPr/>
          <a:lstStyle/>
          <a:p>
            <a:pPr marL="45720" indent="0" algn="just">
              <a:buNone/>
            </a:pPr>
            <a:r>
              <a:rPr lang="en-US" sz="2000" dirty="0" smtClean="0">
                <a:solidFill>
                  <a:srgbClr val="C00000"/>
                </a:solidFill>
                <a:latin typeface="Times New Roman" pitchFamily="18" charset="0"/>
                <a:cs typeface="Times New Roman" pitchFamily="18" charset="0"/>
              </a:rPr>
              <a:t>16. </a:t>
            </a:r>
            <a:r>
              <a:rPr lang="en-US" sz="2000" dirty="0" smtClean="0">
                <a:solidFill>
                  <a:schemeClr val="tx1"/>
                </a:solidFill>
                <a:latin typeface="Times New Roman" pitchFamily="18" charset="0"/>
                <a:cs typeface="Times New Roman" pitchFamily="18" charset="0"/>
              </a:rPr>
              <a:t>Now </a:t>
            </a:r>
            <a:r>
              <a:rPr lang="en-US" sz="2000" dirty="0">
                <a:solidFill>
                  <a:schemeClr val="tx1"/>
                </a:solidFill>
                <a:latin typeface="Times New Roman" pitchFamily="18" charset="0"/>
                <a:cs typeface="Times New Roman" pitchFamily="18" charset="0"/>
              </a:rPr>
              <a:t>imagine for a moment your spouse comes home to announce he or she has been given the </a:t>
            </a:r>
            <a:r>
              <a:rPr lang="en-US" sz="2000" dirty="0">
                <a:solidFill>
                  <a:srgbClr val="C00000"/>
                </a:solidFill>
                <a:latin typeface="Times New Roman" pitchFamily="18" charset="0"/>
                <a:cs typeface="Times New Roman" pitchFamily="18" charset="0"/>
              </a:rPr>
              <a:t>pink</a:t>
            </a:r>
            <a:r>
              <a:rPr lang="en-US" sz="2000" dirty="0">
                <a:solidFill>
                  <a:schemeClr val="tx1"/>
                </a:solidFill>
                <a:latin typeface="Times New Roman" pitchFamily="18" charset="0"/>
                <a:cs typeface="Times New Roman" pitchFamily="18" charset="0"/>
              </a:rPr>
              <a:t> slip. How will you react to this news  about his or her dismissal?</a:t>
            </a:r>
          </a:p>
          <a:p>
            <a:pPr marL="45720" indent="0" algn="just">
              <a:buNone/>
            </a:pPr>
            <a:r>
              <a:rPr lang="en-US" sz="2000" dirty="0" smtClean="0">
                <a:solidFill>
                  <a:srgbClr val="C00000"/>
                </a:solidFill>
                <a:latin typeface="Times New Roman" pitchFamily="18" charset="0"/>
                <a:cs typeface="Times New Roman" pitchFamily="18" charset="0"/>
              </a:rPr>
              <a:t>17. </a:t>
            </a:r>
            <a:r>
              <a:rPr lang="en-US" sz="2000" dirty="0" smtClean="0">
                <a:solidFill>
                  <a:schemeClr val="tx1"/>
                </a:solidFill>
                <a:latin typeface="Times New Roman" pitchFamily="18" charset="0"/>
                <a:cs typeface="Times New Roman" pitchFamily="18" charset="0"/>
              </a:rPr>
              <a:t>Their </a:t>
            </a:r>
            <a:r>
              <a:rPr lang="en-US" sz="2000" dirty="0">
                <a:solidFill>
                  <a:schemeClr val="tx1"/>
                </a:solidFill>
                <a:latin typeface="Times New Roman" pitchFamily="18" charset="0"/>
                <a:cs typeface="Times New Roman" pitchFamily="18" charset="0"/>
              </a:rPr>
              <a:t>company has been </a:t>
            </a:r>
            <a:r>
              <a:rPr lang="en-US" sz="2000" dirty="0">
                <a:solidFill>
                  <a:srgbClr val="C00000"/>
                </a:solidFill>
                <a:latin typeface="Times New Roman" pitchFamily="18" charset="0"/>
                <a:cs typeface="Times New Roman" pitchFamily="18" charset="0"/>
              </a:rPr>
              <a:t>in the black </a:t>
            </a:r>
            <a:r>
              <a:rPr lang="en-US" sz="2000" dirty="0">
                <a:solidFill>
                  <a:schemeClr val="tx1"/>
                </a:solidFill>
                <a:latin typeface="Times New Roman" pitchFamily="18" charset="0"/>
                <a:cs typeface="Times New Roman" pitchFamily="18" charset="0"/>
              </a:rPr>
              <a:t>ever since the new owner took over, and changed it all around! They are making huge profits!</a:t>
            </a:r>
          </a:p>
          <a:p>
            <a:pPr marL="45720" indent="0" algn="just">
              <a:buNone/>
            </a:pPr>
            <a:r>
              <a:rPr lang="en-US" sz="2000" dirty="0" smtClean="0">
                <a:solidFill>
                  <a:srgbClr val="C00000"/>
                </a:solidFill>
                <a:latin typeface="Times New Roman" pitchFamily="18" charset="0"/>
                <a:cs typeface="Times New Roman" pitchFamily="18" charset="0"/>
              </a:rPr>
              <a:t>18. </a:t>
            </a:r>
            <a:r>
              <a:rPr lang="en-US" sz="2000" dirty="0" smtClean="0">
                <a:solidFill>
                  <a:schemeClr val="tx1"/>
                </a:solidFill>
                <a:latin typeface="Times New Roman" pitchFamily="18" charset="0"/>
                <a:cs typeface="Times New Roman" pitchFamily="18" charset="0"/>
              </a:rPr>
              <a:t>The company Chairman received a huge</a:t>
            </a:r>
            <a:r>
              <a:rPr lang="en-US" sz="2000" dirty="0" smtClean="0">
                <a:solidFill>
                  <a:srgbClr val="C00000"/>
                </a:solidFill>
                <a:latin typeface="Times New Roman" pitchFamily="18" charset="0"/>
                <a:cs typeface="Times New Roman" pitchFamily="18" charset="0"/>
              </a:rPr>
              <a:t> golden </a:t>
            </a:r>
            <a:r>
              <a:rPr lang="en-US" sz="2000" dirty="0" smtClean="0">
                <a:solidFill>
                  <a:schemeClr val="tx1"/>
                </a:solidFill>
                <a:latin typeface="Times New Roman" pitchFamily="18" charset="0"/>
                <a:cs typeface="Times New Roman" pitchFamily="18" charset="0"/>
              </a:rPr>
              <a:t>handshake when he</a:t>
            </a:r>
            <a:r>
              <a:rPr lang="ru-RU"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retired.</a:t>
            </a:r>
          </a:p>
          <a:p>
            <a:pPr marL="45720" indent="0" algn="just">
              <a:buNone/>
            </a:pPr>
            <a:r>
              <a:rPr lang="en-US" sz="2000" dirty="0" smtClean="0">
                <a:solidFill>
                  <a:srgbClr val="C00000"/>
                </a:solidFill>
                <a:latin typeface="Times New Roman" pitchFamily="18" charset="0"/>
                <a:cs typeface="Times New Roman" pitchFamily="18" charset="0"/>
              </a:rPr>
              <a:t>19</a:t>
            </a:r>
            <a:r>
              <a:rPr lang="en-US" sz="2000" dirty="0" smtClean="0">
                <a:solidFill>
                  <a:schemeClr val="tx1"/>
                </a:solidFill>
                <a:latin typeface="Times New Roman" pitchFamily="18" charset="0"/>
                <a:cs typeface="Times New Roman" pitchFamily="18" charset="0"/>
              </a:rPr>
              <a:t>. Learning </a:t>
            </a:r>
            <a:r>
              <a:rPr lang="en-US" sz="2000" dirty="0">
                <a:solidFill>
                  <a:schemeClr val="tx1"/>
                </a:solidFill>
                <a:latin typeface="Times New Roman" pitchFamily="18" charset="0"/>
                <a:cs typeface="Times New Roman" pitchFamily="18" charset="0"/>
              </a:rPr>
              <a:t>to overcome jealousy means becoming more </a:t>
            </a:r>
            <a:r>
              <a:rPr lang="en-US" sz="2000" dirty="0" smtClean="0">
                <a:solidFill>
                  <a:schemeClr val="tx1"/>
                </a:solidFill>
                <a:latin typeface="Times New Roman" pitchFamily="18" charset="0"/>
                <a:cs typeface="Times New Roman" pitchFamily="18" charset="0"/>
              </a:rPr>
              <a:t>comfortable</a:t>
            </a:r>
            <a:r>
              <a:rPr lang="ru-RU"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with </a:t>
            </a:r>
            <a:r>
              <a:rPr lang="en-US" sz="2000" dirty="0">
                <a:solidFill>
                  <a:schemeClr val="tx1"/>
                </a:solidFill>
                <a:latin typeface="Times New Roman" pitchFamily="18" charset="0"/>
                <a:cs typeface="Times New Roman" pitchFamily="18" charset="0"/>
              </a:rPr>
              <a:t>feeling vulnerable, and </a:t>
            </a:r>
            <a:r>
              <a:rPr lang="en-US" sz="2000" dirty="0" smtClean="0">
                <a:solidFill>
                  <a:schemeClr val="tx1"/>
                </a:solidFill>
                <a:latin typeface="Times New Roman" pitchFamily="18" charset="0"/>
                <a:cs typeface="Times New Roman" pitchFamily="18" charset="0"/>
              </a:rPr>
              <a:t>recognizing </a:t>
            </a:r>
            <a:r>
              <a:rPr lang="en-US" sz="2000" dirty="0">
                <a:solidFill>
                  <a:schemeClr val="tx1"/>
                </a:solidFill>
                <a:latin typeface="Times New Roman" pitchFamily="18" charset="0"/>
                <a:cs typeface="Times New Roman" pitchFamily="18" charset="0"/>
              </a:rPr>
              <a:t>that the </a:t>
            </a:r>
            <a:r>
              <a:rPr lang="en-US" sz="2000" dirty="0" smtClean="0">
                <a:solidFill>
                  <a:srgbClr val="C00000"/>
                </a:solidFill>
                <a:latin typeface="Times New Roman" pitchFamily="18" charset="0"/>
                <a:cs typeface="Times New Roman" pitchFamily="18" charset="0"/>
              </a:rPr>
              <a:t>green </a:t>
            </a:r>
            <a:r>
              <a:rPr lang="en-US" sz="2000" dirty="0" smtClean="0">
                <a:solidFill>
                  <a:schemeClr val="tx1"/>
                </a:solidFill>
                <a:latin typeface="Times New Roman" pitchFamily="18" charset="0"/>
                <a:cs typeface="Times New Roman" pitchFamily="18" charset="0"/>
              </a:rPr>
              <a:t>-eyed monster</a:t>
            </a:r>
            <a:r>
              <a:rPr lang="ru-RU"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feeds </a:t>
            </a:r>
            <a:r>
              <a:rPr lang="en-US" sz="2000" dirty="0">
                <a:solidFill>
                  <a:schemeClr val="tx1"/>
                </a:solidFill>
                <a:latin typeface="Times New Roman" pitchFamily="18" charset="0"/>
                <a:cs typeface="Times New Roman" pitchFamily="18" charset="0"/>
              </a:rPr>
              <a:t>on fear.</a:t>
            </a:r>
          </a:p>
          <a:p>
            <a:pPr marL="45720" indent="0" algn="just">
              <a:buNone/>
            </a:pPr>
            <a:r>
              <a:rPr lang="en-US" sz="2000" dirty="0">
                <a:solidFill>
                  <a:srgbClr val="C00000"/>
                </a:solidFill>
                <a:latin typeface="Times New Roman" pitchFamily="18" charset="0"/>
                <a:cs typeface="Times New Roman" pitchFamily="18" charset="0"/>
              </a:rPr>
              <a:t>2</a:t>
            </a:r>
            <a:r>
              <a:rPr lang="en-US" sz="2000" dirty="0" smtClean="0">
                <a:solidFill>
                  <a:srgbClr val="C00000"/>
                </a:solidFill>
                <a:latin typeface="Times New Roman" pitchFamily="18" charset="0"/>
                <a:cs typeface="Times New Roman" pitchFamily="18" charset="0"/>
              </a:rPr>
              <a:t>0.</a:t>
            </a:r>
            <a:r>
              <a:rPr lang="ru-RU" sz="2000" dirty="0" smtClean="0">
                <a:solidFill>
                  <a:srgbClr val="C00000"/>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Unfortunately </a:t>
            </a:r>
            <a:r>
              <a:rPr lang="en-US" sz="2000" dirty="0">
                <a:solidFill>
                  <a:schemeClr val="tx1"/>
                </a:solidFill>
                <a:latin typeface="Times New Roman" pitchFamily="18" charset="0"/>
                <a:cs typeface="Times New Roman" pitchFamily="18" charset="0"/>
              </a:rPr>
              <a:t>that witness was just a (an) </a:t>
            </a:r>
            <a:r>
              <a:rPr lang="en-US" sz="2000" dirty="0" smtClean="0">
                <a:solidFill>
                  <a:srgbClr val="C00000"/>
                </a:solidFill>
                <a:latin typeface="Times New Roman" pitchFamily="18" charset="0"/>
                <a:cs typeface="Times New Roman" pitchFamily="18" charset="0"/>
              </a:rPr>
              <a:t>red</a:t>
            </a:r>
            <a:r>
              <a:rPr lang="en-US" sz="2000" dirty="0" smtClean="0">
                <a:solidFill>
                  <a:schemeClr val="tx1"/>
                </a:solidFill>
                <a:latin typeface="Times New Roman" pitchFamily="18" charset="0"/>
                <a:cs typeface="Times New Roman" pitchFamily="18" charset="0"/>
              </a:rPr>
              <a:t> </a:t>
            </a:r>
            <a:r>
              <a:rPr lang="en-US" sz="2000" dirty="0">
                <a:solidFill>
                  <a:schemeClr val="tx1"/>
                </a:solidFill>
                <a:latin typeface="Times New Roman" pitchFamily="18" charset="0"/>
                <a:cs typeface="Times New Roman" pitchFamily="18" charset="0"/>
              </a:rPr>
              <a:t>herring. She had </a:t>
            </a:r>
            <a:r>
              <a:rPr lang="en-US" sz="2000" dirty="0" smtClean="0">
                <a:solidFill>
                  <a:schemeClr val="tx1"/>
                </a:solidFill>
                <a:latin typeface="Times New Roman" pitchFamily="18" charset="0"/>
                <a:cs typeface="Times New Roman" pitchFamily="18" charset="0"/>
              </a:rPr>
              <a:t>no</a:t>
            </a:r>
            <a:r>
              <a:rPr lang="ru-RU" sz="200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justification </a:t>
            </a:r>
            <a:r>
              <a:rPr lang="en-US" sz="2000" dirty="0">
                <a:solidFill>
                  <a:schemeClr val="tx1"/>
                </a:solidFill>
                <a:latin typeface="Times New Roman" pitchFamily="18" charset="0"/>
                <a:cs typeface="Times New Roman" pitchFamily="18" charset="0"/>
              </a:rPr>
              <a:t>to her story, and it was a waste of valuable time.</a:t>
            </a:r>
          </a:p>
          <a:p>
            <a:pPr marL="45720" indent="0" algn="just">
              <a:buNone/>
            </a:pPr>
            <a:endParaRPr lang="ru-RU" dirty="0"/>
          </a:p>
        </p:txBody>
      </p:sp>
    </p:spTree>
    <p:extLst>
      <p:ext uri="{BB962C8B-B14F-4D97-AF65-F5344CB8AC3E}">
        <p14:creationId xmlns:p14="http://schemas.microsoft.com/office/powerpoint/2010/main" val="45747553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7" y="5013176"/>
            <a:ext cx="7992888" cy="1584176"/>
          </a:xfrm>
        </p:spPr>
        <p:txBody>
          <a:bodyPr/>
          <a:lstStyle/>
          <a:p>
            <a:r>
              <a:rPr lang="ru-RU" sz="1800" dirty="0">
                <a:solidFill>
                  <a:schemeClr val="tx1"/>
                </a:solidFill>
                <a:latin typeface="Times New Roman" pitchFamily="18" charset="0"/>
                <a:cs typeface="Times New Roman" pitchFamily="18" charset="0"/>
              </a:rPr>
              <a:t>Writing – максимальное количество баллов 15. Задание оценивается по Критериям оценивания. При подведении итогов баллы за все конкурсы суммируются. </a:t>
            </a: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a:t>
            </a:r>
            <a:endParaRPr lang="ru-RU" sz="1800" dirty="0">
              <a:solidFill>
                <a:schemeClr val="tx1"/>
              </a:solidFill>
              <a:latin typeface="Times New Roman" pitchFamily="18" charset="0"/>
              <a:cs typeface="Times New Roman" pitchFamily="18" charset="0"/>
            </a:endParaRPr>
          </a:p>
        </p:txBody>
      </p:sp>
      <p:sp>
        <p:nvSpPr>
          <p:cNvPr id="3" name="Объект 2"/>
          <p:cNvSpPr>
            <a:spLocks noGrp="1"/>
          </p:cNvSpPr>
          <p:nvPr>
            <p:ph sz="quarter" idx="13"/>
          </p:nvPr>
        </p:nvSpPr>
        <p:spPr>
          <a:xfrm>
            <a:off x="539552" y="188640"/>
            <a:ext cx="7992888" cy="4752528"/>
          </a:xfrm>
        </p:spPr>
        <p:txBody>
          <a:bodyPr>
            <a:normAutofit fontScale="92500" lnSpcReduction="10000"/>
          </a:bodyPr>
          <a:lstStyle/>
          <a:p>
            <a:pPr marL="45720" indent="0">
              <a:buNone/>
            </a:pPr>
            <a:r>
              <a:rPr lang="en-US" b="1" dirty="0">
                <a:solidFill>
                  <a:schemeClr val="tx1"/>
                </a:solidFill>
                <a:latin typeface="Times New Roman" pitchFamily="18" charset="0"/>
                <a:cs typeface="Times New Roman" pitchFamily="18" charset="0"/>
              </a:rPr>
              <a:t>Comment on the following quotation.</a:t>
            </a:r>
          </a:p>
          <a:p>
            <a:endParaRPr lang="en-US" b="1" dirty="0">
              <a:solidFill>
                <a:schemeClr val="tx1"/>
              </a:solidFill>
              <a:latin typeface="Times New Roman" pitchFamily="18" charset="0"/>
              <a:cs typeface="Times New Roman" pitchFamily="18" charset="0"/>
            </a:endParaRPr>
          </a:p>
          <a:p>
            <a:pPr marL="45720" indent="0">
              <a:buNone/>
            </a:pPr>
            <a:r>
              <a:rPr lang="en-US" b="1" i="1" dirty="0">
                <a:solidFill>
                  <a:schemeClr val="tx1"/>
                </a:solidFill>
                <a:latin typeface="Times New Roman" pitchFamily="18" charset="0"/>
                <a:cs typeface="Times New Roman" pitchFamily="18" charset="0"/>
              </a:rPr>
              <a:t>Talent is cheaper than table salt. What separates the talented individual from </a:t>
            </a:r>
            <a:r>
              <a:rPr lang="en-US" b="1" i="1" dirty="0" smtClean="0">
                <a:solidFill>
                  <a:schemeClr val="tx1"/>
                </a:solidFill>
                <a:latin typeface="Times New Roman" pitchFamily="18" charset="0"/>
                <a:cs typeface="Times New Roman" pitchFamily="18" charset="0"/>
              </a:rPr>
              <a:t>the successful </a:t>
            </a:r>
            <a:r>
              <a:rPr lang="en-US" b="1" i="1" dirty="0">
                <a:solidFill>
                  <a:schemeClr val="tx1"/>
                </a:solidFill>
                <a:latin typeface="Times New Roman" pitchFamily="18" charset="0"/>
                <a:cs typeface="Times New Roman" pitchFamily="18" charset="0"/>
              </a:rPr>
              <a:t>one is a lot of hard work.</a:t>
            </a:r>
          </a:p>
          <a:p>
            <a:pPr marL="45720" indent="0" algn="r">
              <a:buNone/>
            </a:pPr>
            <a:r>
              <a:rPr lang="en-US" b="1" dirty="0">
                <a:solidFill>
                  <a:schemeClr val="tx1"/>
                </a:solidFill>
                <a:latin typeface="Times New Roman" pitchFamily="18" charset="0"/>
                <a:cs typeface="Times New Roman" pitchFamily="18" charset="0"/>
              </a:rPr>
              <a:t>Stephen King</a:t>
            </a:r>
          </a:p>
          <a:p>
            <a:pPr marL="45720" indent="0">
              <a:buNone/>
            </a:pPr>
            <a:r>
              <a:rPr lang="en-US" b="1" dirty="0">
                <a:solidFill>
                  <a:schemeClr val="tx1"/>
                </a:solidFill>
                <a:latin typeface="Times New Roman" pitchFamily="18" charset="0"/>
                <a:cs typeface="Times New Roman" pitchFamily="18" charset="0"/>
              </a:rPr>
              <a:t>Write 200–250 words.</a:t>
            </a:r>
          </a:p>
          <a:p>
            <a:endParaRPr lang="en-US" b="1" dirty="0">
              <a:solidFill>
                <a:schemeClr val="tx1"/>
              </a:solidFill>
              <a:latin typeface="Times New Roman" pitchFamily="18" charset="0"/>
              <a:cs typeface="Times New Roman" pitchFamily="18" charset="0"/>
            </a:endParaRPr>
          </a:p>
          <a:p>
            <a:pPr marL="45720" indent="0">
              <a:buNone/>
            </a:pPr>
            <a:r>
              <a:rPr lang="en-US" b="1" dirty="0">
                <a:solidFill>
                  <a:schemeClr val="tx1"/>
                </a:solidFill>
                <a:latin typeface="Times New Roman" pitchFamily="18" charset="0"/>
                <a:cs typeface="Times New Roman" pitchFamily="18" charset="0"/>
              </a:rPr>
              <a:t>Use the following plan:</a:t>
            </a:r>
          </a:p>
          <a:p>
            <a:pPr>
              <a:buFont typeface="Wingdings" pitchFamily="2" charset="2"/>
              <a:buChar char="v"/>
            </a:pPr>
            <a:r>
              <a:rPr lang="en-US" b="1" dirty="0" smtClean="0">
                <a:solidFill>
                  <a:schemeClr val="tx1"/>
                </a:solidFill>
                <a:latin typeface="Times New Roman" pitchFamily="18" charset="0"/>
                <a:cs typeface="Times New Roman" pitchFamily="18" charset="0"/>
              </a:rPr>
              <a:t>make </a:t>
            </a:r>
            <a:r>
              <a:rPr lang="en-US" b="1" dirty="0">
                <a:solidFill>
                  <a:schemeClr val="tx1"/>
                </a:solidFill>
                <a:latin typeface="Times New Roman" pitchFamily="18" charset="0"/>
                <a:cs typeface="Times New Roman" pitchFamily="18" charset="0"/>
              </a:rPr>
              <a:t>an introduction, explaining how you understand the author’s point of view;</a:t>
            </a:r>
          </a:p>
          <a:p>
            <a:pPr>
              <a:buFont typeface="Wingdings" pitchFamily="2" charset="2"/>
              <a:buChar char="v"/>
            </a:pPr>
            <a:r>
              <a:rPr lang="en-US" b="1" dirty="0" smtClean="0">
                <a:solidFill>
                  <a:schemeClr val="tx1"/>
                </a:solidFill>
                <a:latin typeface="Times New Roman" pitchFamily="18" charset="0"/>
                <a:cs typeface="Times New Roman" pitchFamily="18" charset="0"/>
              </a:rPr>
              <a:t>express </a:t>
            </a:r>
            <a:r>
              <a:rPr lang="en-US" b="1" dirty="0">
                <a:solidFill>
                  <a:schemeClr val="tx1"/>
                </a:solidFill>
                <a:latin typeface="Times New Roman" pitchFamily="18" charset="0"/>
                <a:cs typeface="Times New Roman" pitchFamily="18" charset="0"/>
              </a:rPr>
              <a:t>your personal opinion and give reasons to support it;</a:t>
            </a:r>
          </a:p>
          <a:p>
            <a:pPr>
              <a:buFont typeface="Wingdings" pitchFamily="2" charset="2"/>
              <a:buChar char="v"/>
            </a:pPr>
            <a:r>
              <a:rPr lang="en-US" b="1" dirty="0" smtClean="0">
                <a:solidFill>
                  <a:schemeClr val="tx1"/>
                </a:solidFill>
                <a:latin typeface="Times New Roman" pitchFamily="18" charset="0"/>
                <a:cs typeface="Times New Roman" pitchFamily="18" charset="0"/>
              </a:rPr>
              <a:t>give </a:t>
            </a:r>
            <a:r>
              <a:rPr lang="en-US" b="1" dirty="0">
                <a:solidFill>
                  <a:schemeClr val="tx1"/>
                </a:solidFill>
                <a:latin typeface="Times New Roman" pitchFamily="18" charset="0"/>
                <a:cs typeface="Times New Roman" pitchFamily="18" charset="0"/>
              </a:rPr>
              <a:t>examples from literature or history to illustrate your reasons;</a:t>
            </a:r>
          </a:p>
          <a:p>
            <a:pPr>
              <a:buFont typeface="Wingdings" pitchFamily="2" charset="2"/>
              <a:buChar char="v"/>
            </a:pPr>
            <a:r>
              <a:rPr lang="en-US" b="1" dirty="0" smtClean="0">
                <a:solidFill>
                  <a:schemeClr val="tx1"/>
                </a:solidFill>
                <a:latin typeface="Times New Roman" pitchFamily="18" charset="0"/>
                <a:cs typeface="Times New Roman" pitchFamily="18" charset="0"/>
              </a:rPr>
              <a:t>make </a:t>
            </a:r>
            <a:r>
              <a:rPr lang="en-US" b="1" dirty="0">
                <a:solidFill>
                  <a:schemeClr val="tx1"/>
                </a:solidFill>
                <a:latin typeface="Times New Roman" pitchFamily="18" charset="0"/>
                <a:cs typeface="Times New Roman" pitchFamily="18" charset="0"/>
              </a:rPr>
              <a:t>a conclusion restating your position.</a:t>
            </a:r>
          </a:p>
          <a:p>
            <a:endParaRPr lang="ru-RU" dirty="0"/>
          </a:p>
        </p:txBody>
      </p:sp>
    </p:spTree>
    <p:extLst>
      <p:ext uri="{BB962C8B-B14F-4D97-AF65-F5344CB8AC3E}">
        <p14:creationId xmlns:p14="http://schemas.microsoft.com/office/powerpoint/2010/main" val="3032528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extLst>
              <p:ext uri="{D42A27DB-BD31-4B8C-83A1-F6EECF244321}">
                <p14:modId xmlns:p14="http://schemas.microsoft.com/office/powerpoint/2010/main" val="4140232459"/>
              </p:ext>
            </p:extLst>
          </p:nvPr>
        </p:nvGraphicFramePr>
        <p:xfrm>
          <a:off x="827584" y="692696"/>
          <a:ext cx="7776862" cy="5750712"/>
        </p:xfrm>
        <a:graphic>
          <a:graphicData uri="http://schemas.openxmlformats.org/drawingml/2006/table">
            <a:tbl>
              <a:tblPr firstRow="1" firstCol="1" lastRow="1" lastCol="1" bandRow="1" bandCol="1"/>
              <a:tblGrid>
                <a:gridCol w="720080">
                  <a:extLst>
                    <a:ext uri="{9D8B030D-6E8A-4147-A177-3AD203B41FA5}">
                      <a16:colId xmlns:a16="http://schemas.microsoft.com/office/drawing/2014/main" val="20000"/>
                    </a:ext>
                  </a:extLst>
                </a:gridCol>
                <a:gridCol w="1500735">
                  <a:extLst>
                    <a:ext uri="{9D8B030D-6E8A-4147-A177-3AD203B41FA5}">
                      <a16:colId xmlns:a16="http://schemas.microsoft.com/office/drawing/2014/main" val="20001"/>
                    </a:ext>
                  </a:extLst>
                </a:gridCol>
                <a:gridCol w="1114416">
                  <a:extLst>
                    <a:ext uri="{9D8B030D-6E8A-4147-A177-3AD203B41FA5}">
                      <a16:colId xmlns:a16="http://schemas.microsoft.com/office/drawing/2014/main" val="20002"/>
                    </a:ext>
                  </a:extLst>
                </a:gridCol>
                <a:gridCol w="1106399">
                  <a:extLst>
                    <a:ext uri="{9D8B030D-6E8A-4147-A177-3AD203B41FA5}">
                      <a16:colId xmlns:a16="http://schemas.microsoft.com/office/drawing/2014/main" val="20003"/>
                    </a:ext>
                  </a:extLst>
                </a:gridCol>
                <a:gridCol w="1114416">
                  <a:extLst>
                    <a:ext uri="{9D8B030D-6E8A-4147-A177-3AD203B41FA5}">
                      <a16:colId xmlns:a16="http://schemas.microsoft.com/office/drawing/2014/main" val="20004"/>
                    </a:ext>
                  </a:extLst>
                </a:gridCol>
                <a:gridCol w="1428730">
                  <a:extLst>
                    <a:ext uri="{9D8B030D-6E8A-4147-A177-3AD203B41FA5}">
                      <a16:colId xmlns:a16="http://schemas.microsoft.com/office/drawing/2014/main" val="20005"/>
                    </a:ext>
                  </a:extLst>
                </a:gridCol>
                <a:gridCol w="792086">
                  <a:extLst>
                    <a:ext uri="{9D8B030D-6E8A-4147-A177-3AD203B41FA5}">
                      <a16:colId xmlns:a16="http://schemas.microsoft.com/office/drawing/2014/main" val="20006"/>
                    </a:ext>
                  </a:extLst>
                </a:gridCol>
              </a:tblGrid>
              <a:tr h="530761">
                <a:tc>
                  <a:txBody>
                    <a:bodyPr/>
                    <a:lstStyle/>
                    <a:p>
                      <a:pPr marL="15240" marR="8890" algn="ctr">
                        <a:lnSpc>
                          <a:spcPts val="1280"/>
                        </a:lnSpc>
                        <a:spcBef>
                          <a:spcPts val="30"/>
                        </a:spcBef>
                        <a:spcAft>
                          <a:spcPts val="0"/>
                        </a:spcAft>
                      </a:pPr>
                      <a:r>
                        <a:rPr lang="ru-RU" sz="1800" b="1" spc="-25" dirty="0">
                          <a:effectLst/>
                          <a:latin typeface="Times New Roman"/>
                          <a:ea typeface="Times New Roman"/>
                          <a:cs typeface="Times New Roman"/>
                        </a:rPr>
                        <a:t>ID</a:t>
                      </a:r>
                      <a:endParaRPr lang="ru-RU" sz="18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9050" marR="3175" algn="ctr">
                        <a:lnSpc>
                          <a:spcPts val="1280"/>
                        </a:lnSpc>
                        <a:spcBef>
                          <a:spcPts val="30"/>
                        </a:spcBef>
                        <a:spcAft>
                          <a:spcPts val="0"/>
                        </a:spcAft>
                      </a:pPr>
                      <a:r>
                        <a:rPr lang="ru-RU" sz="1800" b="1" spc="-25" dirty="0">
                          <a:effectLst/>
                          <a:latin typeface="Times New Roman" pitchFamily="18" charset="0"/>
                          <a:ea typeface="Times New Roman"/>
                          <a:cs typeface="Times New Roman" pitchFamily="18" charset="0"/>
                        </a:rPr>
                        <a:t>К1</a:t>
                      </a:r>
                      <a:endParaRPr lang="ru-RU" sz="18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5240" marR="5715" algn="ctr">
                        <a:lnSpc>
                          <a:spcPts val="1280"/>
                        </a:lnSpc>
                        <a:spcBef>
                          <a:spcPts val="30"/>
                        </a:spcBef>
                        <a:spcAft>
                          <a:spcPts val="0"/>
                        </a:spcAft>
                      </a:pPr>
                      <a:r>
                        <a:rPr lang="ru-RU" sz="1800" b="1" spc="-25" dirty="0">
                          <a:effectLst/>
                          <a:latin typeface="Times New Roman" pitchFamily="18" charset="0"/>
                          <a:ea typeface="Times New Roman"/>
                          <a:cs typeface="Times New Roman" pitchFamily="18" charset="0"/>
                        </a:rPr>
                        <a:t>К2</a:t>
                      </a:r>
                      <a:endParaRPr lang="ru-RU" sz="18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9050" algn="ctr">
                        <a:lnSpc>
                          <a:spcPts val="1280"/>
                        </a:lnSpc>
                        <a:spcBef>
                          <a:spcPts val="30"/>
                        </a:spcBef>
                        <a:spcAft>
                          <a:spcPts val="0"/>
                        </a:spcAft>
                      </a:pPr>
                      <a:r>
                        <a:rPr lang="ru-RU" sz="1800" b="1" spc="-25" dirty="0">
                          <a:effectLst/>
                          <a:latin typeface="Times New Roman" pitchFamily="18" charset="0"/>
                          <a:ea typeface="Times New Roman"/>
                          <a:cs typeface="Times New Roman" pitchFamily="18" charset="0"/>
                        </a:rPr>
                        <a:t>К3</a:t>
                      </a:r>
                      <a:endParaRPr lang="ru-RU" sz="18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5240" marR="2540" algn="ctr">
                        <a:lnSpc>
                          <a:spcPts val="1280"/>
                        </a:lnSpc>
                        <a:spcBef>
                          <a:spcPts val="30"/>
                        </a:spcBef>
                        <a:spcAft>
                          <a:spcPts val="0"/>
                        </a:spcAft>
                      </a:pPr>
                      <a:r>
                        <a:rPr lang="ru-RU" sz="1800" b="1" spc="-25">
                          <a:effectLst/>
                          <a:latin typeface="Times New Roman" pitchFamily="18" charset="0"/>
                          <a:ea typeface="Times New Roman"/>
                          <a:cs typeface="Times New Roman" pitchFamily="18" charset="0"/>
                        </a:rPr>
                        <a:t>К4</a:t>
                      </a:r>
                      <a:endParaRPr lang="ru-RU" sz="18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9050" algn="ctr">
                        <a:lnSpc>
                          <a:spcPts val="1280"/>
                        </a:lnSpc>
                        <a:spcBef>
                          <a:spcPts val="30"/>
                        </a:spcBef>
                        <a:spcAft>
                          <a:spcPts val="0"/>
                        </a:spcAft>
                      </a:pPr>
                      <a:r>
                        <a:rPr lang="ru-RU" sz="1800" b="1" spc="-25">
                          <a:effectLst/>
                          <a:latin typeface="Times New Roman" pitchFamily="18" charset="0"/>
                          <a:ea typeface="Times New Roman"/>
                          <a:cs typeface="Times New Roman" pitchFamily="18" charset="0"/>
                        </a:rPr>
                        <a:t>К5</a:t>
                      </a:r>
                      <a:endParaRPr lang="ru-RU" sz="18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15240" marR="5080" algn="ctr">
                        <a:lnSpc>
                          <a:spcPts val="1280"/>
                        </a:lnSpc>
                        <a:spcBef>
                          <a:spcPts val="30"/>
                        </a:spcBef>
                        <a:spcAft>
                          <a:spcPts val="0"/>
                        </a:spcAft>
                      </a:pPr>
                      <a:r>
                        <a:rPr lang="ru-RU" sz="1800" b="1" spc="-10">
                          <a:effectLst/>
                          <a:latin typeface="Times New Roman" pitchFamily="18" charset="0"/>
                          <a:ea typeface="Times New Roman"/>
                          <a:cs typeface="Times New Roman" pitchFamily="18" charset="0"/>
                        </a:rPr>
                        <a:t>Сумма</a:t>
                      </a:r>
                      <a:endParaRPr lang="ru-RU" sz="18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849973">
                <a:tc>
                  <a:txBody>
                    <a:bodyPr/>
                    <a:lstStyle/>
                    <a:p>
                      <a:pPr marL="15240" algn="ctr">
                        <a:lnSpc>
                          <a:spcPts val="1105"/>
                        </a:lnSpc>
                        <a:spcAft>
                          <a:spcPts val="0"/>
                        </a:spcAft>
                      </a:pPr>
                      <a:r>
                        <a:rPr lang="ru-RU" sz="1600" b="1" spc="-10" dirty="0">
                          <a:effectLst/>
                          <a:latin typeface="Times New Roman"/>
                          <a:ea typeface="Times New Roman"/>
                          <a:cs typeface="Times New Roman"/>
                        </a:rPr>
                        <a:t>участника</a:t>
                      </a:r>
                      <a:endParaRPr lang="ru-RU" sz="16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98425" algn="l">
                        <a:lnSpc>
                          <a:spcPts val="1080"/>
                        </a:lnSpc>
                        <a:spcAft>
                          <a:spcPts val="0"/>
                        </a:spcAft>
                      </a:pPr>
                      <a:r>
                        <a:rPr lang="ru-RU" sz="1600" b="1" dirty="0">
                          <a:effectLst/>
                          <a:latin typeface="Times New Roman" pitchFamily="18" charset="0"/>
                          <a:ea typeface="Times New Roman"/>
                          <a:cs typeface="Times New Roman" pitchFamily="18" charset="0"/>
                        </a:rPr>
                        <a:t>Решение</a:t>
                      </a:r>
                      <a:r>
                        <a:rPr lang="ru-RU" sz="1600" b="1" spc="-15" dirty="0">
                          <a:effectLst/>
                          <a:latin typeface="Times New Roman" pitchFamily="18" charset="0"/>
                          <a:ea typeface="Times New Roman"/>
                          <a:cs typeface="Times New Roman" pitchFamily="18" charset="0"/>
                        </a:rPr>
                        <a:t> </a:t>
                      </a:r>
                      <a:r>
                        <a:rPr lang="ru-RU" sz="1600" b="1" spc="-25" dirty="0">
                          <a:effectLst/>
                          <a:latin typeface="Times New Roman" pitchFamily="18" charset="0"/>
                          <a:ea typeface="Times New Roman"/>
                          <a:cs typeface="Times New Roman" pitchFamily="18" charset="0"/>
                        </a:rPr>
                        <a:t>КЗ</a:t>
                      </a:r>
                      <a:endParaRPr lang="ru-RU" sz="1600" dirty="0">
                        <a:effectLst/>
                        <a:latin typeface="Times New Roman" pitchFamily="18" charset="0"/>
                        <a:ea typeface="Times New Roman"/>
                        <a:cs typeface="Times New Roman" pitchFamily="18" charset="0"/>
                      </a:endParaRPr>
                    </a:p>
                    <a:p>
                      <a:pPr marL="136525" algn="l">
                        <a:lnSpc>
                          <a:spcPts val="1070"/>
                        </a:lnSpc>
                        <a:spcAft>
                          <a:spcPts val="0"/>
                        </a:spcAft>
                      </a:pPr>
                      <a:endParaRPr lang="ru-RU" sz="1600" b="1" i="1" spc="-10" dirty="0" smtClean="0">
                        <a:effectLst/>
                        <a:latin typeface="Times New Roman" pitchFamily="18" charset="0"/>
                        <a:ea typeface="Times New Roman"/>
                        <a:cs typeface="Times New Roman" pitchFamily="18" charset="0"/>
                      </a:endParaRPr>
                    </a:p>
                    <a:p>
                      <a:pPr marL="136525" algn="l">
                        <a:lnSpc>
                          <a:spcPts val="1070"/>
                        </a:lnSpc>
                        <a:spcAft>
                          <a:spcPts val="0"/>
                        </a:spcAft>
                      </a:pPr>
                      <a:endParaRPr lang="ru-RU" sz="1600" b="1" i="1" spc="-10" dirty="0" smtClean="0">
                        <a:effectLst/>
                        <a:latin typeface="Times New Roman" pitchFamily="18" charset="0"/>
                        <a:ea typeface="Times New Roman"/>
                        <a:cs typeface="Times New Roman" pitchFamily="18" charset="0"/>
                      </a:endParaRPr>
                    </a:p>
                    <a:p>
                      <a:pPr marL="136525" algn="l">
                        <a:lnSpc>
                          <a:spcPts val="1070"/>
                        </a:lnSpc>
                        <a:spcAft>
                          <a:spcPts val="0"/>
                        </a:spcAft>
                      </a:pPr>
                      <a:endParaRPr lang="ru-RU" sz="1600" b="1" i="1" spc="-10" dirty="0" smtClean="0">
                        <a:effectLst/>
                        <a:latin typeface="Times New Roman" pitchFamily="18" charset="0"/>
                        <a:ea typeface="Times New Roman"/>
                        <a:cs typeface="Times New Roman" pitchFamily="18" charset="0"/>
                      </a:endParaRPr>
                    </a:p>
                    <a:p>
                      <a:pPr marL="136525" algn="l">
                        <a:lnSpc>
                          <a:spcPts val="1070"/>
                        </a:lnSpc>
                        <a:spcAft>
                          <a:spcPts val="0"/>
                        </a:spcAft>
                      </a:pPr>
                      <a:endParaRPr lang="ru-RU" sz="1600" b="1" i="1" spc="-10" dirty="0" smtClean="0">
                        <a:effectLst/>
                        <a:latin typeface="Times New Roman" pitchFamily="18" charset="0"/>
                        <a:ea typeface="Times New Roman"/>
                        <a:cs typeface="Times New Roman" pitchFamily="18" charset="0"/>
                      </a:endParaRPr>
                    </a:p>
                    <a:p>
                      <a:pPr marL="136525" algn="l">
                        <a:lnSpc>
                          <a:spcPts val="1070"/>
                        </a:lnSpc>
                        <a:spcAft>
                          <a:spcPts val="0"/>
                        </a:spcAft>
                      </a:pPr>
                      <a:endParaRPr lang="ru-RU" sz="1600" b="1" i="1" spc="-10" dirty="0" smtClean="0">
                        <a:effectLst/>
                        <a:latin typeface="Times New Roman" pitchFamily="18" charset="0"/>
                        <a:ea typeface="Times New Roman"/>
                        <a:cs typeface="Times New Roman" pitchFamily="18" charset="0"/>
                      </a:endParaRPr>
                    </a:p>
                    <a:p>
                      <a:pPr marL="136525" algn="l">
                        <a:lnSpc>
                          <a:spcPts val="1070"/>
                        </a:lnSpc>
                        <a:spcAft>
                          <a:spcPts val="0"/>
                        </a:spcAft>
                      </a:pPr>
                      <a:r>
                        <a:rPr lang="ru-RU" sz="1600" b="1" i="1" spc="-10" dirty="0" smtClean="0">
                          <a:effectLst/>
                          <a:latin typeface="Times New Roman" pitchFamily="18" charset="0"/>
                          <a:ea typeface="Times New Roman"/>
                          <a:cs typeface="Times New Roman" pitchFamily="18" charset="0"/>
                        </a:rPr>
                        <a:t>(</a:t>
                      </a:r>
                      <a:r>
                        <a:rPr lang="ru-RU" sz="1600" b="1" i="1" spc="-10" dirty="0">
                          <a:effectLst/>
                          <a:latin typeface="Times New Roman" pitchFamily="18" charset="0"/>
                          <a:ea typeface="Times New Roman"/>
                          <a:cs typeface="Times New Roman" pitchFamily="18" charset="0"/>
                        </a:rPr>
                        <a:t>максимум</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5240" marR="6985" algn="ctr">
                        <a:lnSpc>
                          <a:spcPts val="1105"/>
                        </a:lnSpc>
                        <a:spcAft>
                          <a:spcPts val="0"/>
                        </a:spcAft>
                      </a:pPr>
                      <a:r>
                        <a:rPr lang="ru-RU" sz="1600" b="1" spc="-10" dirty="0">
                          <a:effectLst/>
                          <a:latin typeface="Times New Roman" pitchFamily="18" charset="0"/>
                          <a:ea typeface="Times New Roman"/>
                          <a:cs typeface="Times New Roman" pitchFamily="18" charset="0"/>
                        </a:rPr>
                        <a:t>Организация</a:t>
                      </a:r>
                      <a:endParaRPr lang="ru-RU" sz="1600" dirty="0">
                        <a:effectLst/>
                        <a:latin typeface="Times New Roman" pitchFamily="18" charset="0"/>
                        <a:ea typeface="Times New Roman"/>
                        <a:cs typeface="Times New Roman" pitchFamily="18" charset="0"/>
                      </a:endParaRPr>
                    </a:p>
                    <a:p>
                      <a:pPr marL="15240" marR="8255" algn="ctr">
                        <a:lnSpc>
                          <a:spcPts val="1045"/>
                        </a:lnSpc>
                        <a:spcAft>
                          <a:spcPts val="0"/>
                        </a:spcAft>
                      </a:pPr>
                      <a:r>
                        <a:rPr lang="ru-RU" sz="1600" b="1" spc="-10" dirty="0">
                          <a:effectLst/>
                          <a:latin typeface="Times New Roman" pitchFamily="18" charset="0"/>
                          <a:ea typeface="Times New Roman"/>
                          <a:cs typeface="Times New Roman" pitchFamily="18" charset="0"/>
                        </a:rPr>
                        <a:t>текста</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200025" algn="l">
                        <a:lnSpc>
                          <a:spcPts val="1080"/>
                        </a:lnSpc>
                        <a:spcAft>
                          <a:spcPts val="0"/>
                        </a:spcAft>
                      </a:pPr>
                      <a:r>
                        <a:rPr lang="ru-RU" sz="1600" b="1" spc="-10" dirty="0">
                          <a:effectLst/>
                          <a:latin typeface="Times New Roman" pitchFamily="18" charset="0"/>
                          <a:ea typeface="Times New Roman"/>
                          <a:cs typeface="Times New Roman" pitchFamily="18" charset="0"/>
                        </a:rPr>
                        <a:t>Лексика</a:t>
                      </a:r>
                      <a:endParaRPr lang="ru-RU" sz="1600" dirty="0">
                        <a:effectLst/>
                        <a:latin typeface="Times New Roman" pitchFamily="18" charset="0"/>
                        <a:ea typeface="Times New Roman"/>
                        <a:cs typeface="Times New Roman" pitchFamily="18" charset="0"/>
                      </a:endParaRPr>
                    </a:p>
                    <a:p>
                      <a:pPr marL="136525" algn="l">
                        <a:lnSpc>
                          <a:spcPts val="1070"/>
                        </a:lnSpc>
                        <a:spcAft>
                          <a:spcPts val="0"/>
                        </a:spcAft>
                      </a:pPr>
                      <a:r>
                        <a:rPr lang="ru-RU" sz="1600" b="1" i="1" spc="-10" dirty="0">
                          <a:effectLst/>
                          <a:latin typeface="Times New Roman" pitchFamily="18" charset="0"/>
                          <a:ea typeface="Times New Roman"/>
                          <a:cs typeface="Times New Roman" pitchFamily="18" charset="0"/>
                        </a:rPr>
                        <a:t>(максимум</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9375" algn="l">
                        <a:lnSpc>
                          <a:spcPts val="1080"/>
                        </a:lnSpc>
                        <a:spcAft>
                          <a:spcPts val="0"/>
                        </a:spcAft>
                      </a:pPr>
                      <a:r>
                        <a:rPr lang="ru-RU" sz="1600" b="1" spc="-10" dirty="0">
                          <a:effectLst/>
                          <a:latin typeface="Times New Roman" pitchFamily="18" charset="0"/>
                          <a:ea typeface="Times New Roman"/>
                          <a:cs typeface="Times New Roman" pitchFamily="18" charset="0"/>
                        </a:rPr>
                        <a:t>Грамматика</a:t>
                      </a:r>
                      <a:endParaRPr lang="ru-RU" sz="1600" dirty="0">
                        <a:effectLst/>
                        <a:latin typeface="Times New Roman" pitchFamily="18" charset="0"/>
                        <a:ea typeface="Times New Roman"/>
                        <a:cs typeface="Times New Roman" pitchFamily="18" charset="0"/>
                      </a:endParaRPr>
                    </a:p>
                    <a:p>
                      <a:pPr marL="136525" algn="l">
                        <a:lnSpc>
                          <a:spcPts val="1070"/>
                        </a:lnSpc>
                        <a:spcAft>
                          <a:spcPts val="0"/>
                        </a:spcAft>
                      </a:pPr>
                      <a:r>
                        <a:rPr lang="ru-RU" sz="1600" b="1" i="1" spc="-10" dirty="0">
                          <a:effectLst/>
                          <a:latin typeface="Times New Roman" pitchFamily="18" charset="0"/>
                          <a:ea typeface="Times New Roman"/>
                          <a:cs typeface="Times New Roman" pitchFamily="18" charset="0"/>
                        </a:rPr>
                        <a:t>(максимум</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73025" algn="l">
                        <a:lnSpc>
                          <a:spcPts val="1105"/>
                        </a:lnSpc>
                        <a:spcAft>
                          <a:spcPts val="0"/>
                        </a:spcAft>
                      </a:pPr>
                      <a:r>
                        <a:rPr lang="ru-RU" sz="1600" b="1" spc="-10" dirty="0">
                          <a:effectLst/>
                          <a:latin typeface="Times New Roman" pitchFamily="18" charset="0"/>
                          <a:ea typeface="Times New Roman"/>
                          <a:cs typeface="Times New Roman" pitchFamily="18" charset="0"/>
                        </a:rPr>
                        <a:t>Орфография</a:t>
                      </a:r>
                      <a:endParaRPr lang="ru-RU" sz="1600" dirty="0">
                        <a:effectLst/>
                        <a:latin typeface="Times New Roman" pitchFamily="18" charset="0"/>
                        <a:ea typeface="Times New Roman"/>
                        <a:cs typeface="Times New Roman" pitchFamily="18" charset="0"/>
                      </a:endParaRPr>
                    </a:p>
                    <a:p>
                      <a:pPr marL="47625" algn="l">
                        <a:lnSpc>
                          <a:spcPts val="1045"/>
                        </a:lnSpc>
                        <a:spcAft>
                          <a:spcPts val="0"/>
                        </a:spcAft>
                      </a:pPr>
                      <a:r>
                        <a:rPr lang="ru-RU" sz="1600" b="1" dirty="0">
                          <a:effectLst/>
                          <a:latin typeface="Times New Roman" pitchFamily="18" charset="0"/>
                          <a:ea typeface="Times New Roman"/>
                          <a:cs typeface="Times New Roman" pitchFamily="18" charset="0"/>
                        </a:rPr>
                        <a:t>и</a:t>
                      </a:r>
                      <a:r>
                        <a:rPr lang="ru-RU" sz="1600" b="1" spc="20" dirty="0">
                          <a:effectLst/>
                          <a:latin typeface="Times New Roman" pitchFamily="18" charset="0"/>
                          <a:ea typeface="Times New Roman"/>
                          <a:cs typeface="Times New Roman" pitchFamily="18" charset="0"/>
                        </a:rPr>
                        <a:t> </a:t>
                      </a:r>
                      <a:r>
                        <a:rPr lang="ru-RU" sz="1600" b="1" spc="-10" dirty="0">
                          <a:effectLst/>
                          <a:latin typeface="Times New Roman" pitchFamily="18" charset="0"/>
                          <a:ea typeface="Times New Roman"/>
                          <a:cs typeface="Times New Roman" pitchFamily="18" charset="0"/>
                        </a:rPr>
                        <a:t>пунктуация</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5240" marR="15240" algn="ctr">
                        <a:lnSpc>
                          <a:spcPts val="1350"/>
                        </a:lnSpc>
                        <a:spcAft>
                          <a:spcPts val="0"/>
                        </a:spcAft>
                      </a:pPr>
                      <a:r>
                        <a:rPr lang="ru-RU" sz="1600" b="1" spc="-10" dirty="0">
                          <a:effectLst/>
                          <a:latin typeface="Times New Roman" pitchFamily="18" charset="0"/>
                          <a:ea typeface="Times New Roman"/>
                          <a:cs typeface="Times New Roman" pitchFamily="18" charset="0"/>
                        </a:rPr>
                        <a:t>баллов</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424986">
                <a:tc>
                  <a:txBody>
                    <a:bodyPr/>
                    <a:lstStyle/>
                    <a:p>
                      <a:pPr algn="l">
                        <a:spcAft>
                          <a:spcPts val="0"/>
                        </a:spcAft>
                      </a:pPr>
                      <a:r>
                        <a:rPr lang="ru-RU" sz="1600">
                          <a:effectLst/>
                          <a:latin typeface="Times New Roman"/>
                          <a:ea typeface="Times New Roman"/>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9050" marR="8890" algn="ctr">
                        <a:lnSpc>
                          <a:spcPts val="1025"/>
                        </a:lnSpc>
                        <a:spcAft>
                          <a:spcPts val="0"/>
                        </a:spcAft>
                      </a:pPr>
                      <a:r>
                        <a:rPr lang="ru-RU" sz="1600" b="1" i="1">
                          <a:effectLst/>
                          <a:latin typeface="Times New Roman" pitchFamily="18" charset="0"/>
                          <a:ea typeface="Times New Roman"/>
                          <a:cs typeface="Times New Roman" pitchFamily="18" charset="0"/>
                        </a:rPr>
                        <a:t>3 </a:t>
                      </a:r>
                      <a:r>
                        <a:rPr lang="ru-RU" sz="1600" b="1" i="1" spc="-10">
                          <a:effectLst/>
                          <a:latin typeface="Times New Roman" pitchFamily="18" charset="0"/>
                          <a:ea typeface="Times New Roman"/>
                          <a:cs typeface="Times New Roman" pitchFamily="18" charset="0"/>
                        </a:rPr>
                        <a:t>балла)</a:t>
                      </a:r>
                      <a:endParaRPr lang="ru-RU" sz="16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5240" marR="4445" algn="ctr">
                        <a:lnSpc>
                          <a:spcPts val="1025"/>
                        </a:lnSpc>
                        <a:spcAft>
                          <a:spcPts val="0"/>
                        </a:spcAft>
                      </a:pPr>
                      <a:r>
                        <a:rPr lang="ru-RU" sz="1600" b="1" i="1" spc="-10">
                          <a:effectLst/>
                          <a:latin typeface="Times New Roman" pitchFamily="18" charset="0"/>
                          <a:ea typeface="Times New Roman"/>
                          <a:cs typeface="Times New Roman" pitchFamily="18" charset="0"/>
                        </a:rPr>
                        <a:t>(максимум</a:t>
                      </a:r>
                      <a:endParaRPr lang="ru-RU" sz="16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9050" marR="8890" algn="ctr">
                        <a:lnSpc>
                          <a:spcPts val="1025"/>
                        </a:lnSpc>
                        <a:spcAft>
                          <a:spcPts val="0"/>
                        </a:spcAft>
                      </a:pPr>
                      <a:r>
                        <a:rPr lang="ru-RU" sz="1600" b="1" i="1" dirty="0">
                          <a:effectLst/>
                          <a:latin typeface="Times New Roman" pitchFamily="18" charset="0"/>
                          <a:ea typeface="Times New Roman"/>
                          <a:cs typeface="Times New Roman" pitchFamily="18" charset="0"/>
                        </a:rPr>
                        <a:t>3 </a:t>
                      </a:r>
                      <a:r>
                        <a:rPr lang="ru-RU" sz="1600" b="1" i="1" spc="-10" dirty="0">
                          <a:effectLst/>
                          <a:latin typeface="Times New Roman" pitchFamily="18" charset="0"/>
                          <a:ea typeface="Times New Roman"/>
                          <a:cs typeface="Times New Roman" pitchFamily="18" charset="0"/>
                        </a:rPr>
                        <a:t>балла)</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5240" marR="11430" algn="ctr">
                        <a:lnSpc>
                          <a:spcPts val="1025"/>
                        </a:lnSpc>
                        <a:spcAft>
                          <a:spcPts val="0"/>
                        </a:spcAft>
                      </a:pPr>
                      <a:r>
                        <a:rPr lang="ru-RU" sz="1600" b="1" i="1">
                          <a:effectLst/>
                          <a:latin typeface="Times New Roman" pitchFamily="18" charset="0"/>
                          <a:ea typeface="Times New Roman"/>
                          <a:cs typeface="Times New Roman" pitchFamily="18" charset="0"/>
                        </a:rPr>
                        <a:t>3 </a:t>
                      </a:r>
                      <a:r>
                        <a:rPr lang="ru-RU" sz="1600" b="1" i="1" spc="-10">
                          <a:effectLst/>
                          <a:latin typeface="Times New Roman" pitchFamily="18" charset="0"/>
                          <a:ea typeface="Times New Roman"/>
                          <a:cs typeface="Times New Roman" pitchFamily="18" charset="0"/>
                        </a:rPr>
                        <a:t>балла)</a:t>
                      </a:r>
                      <a:endParaRPr lang="ru-RU" sz="16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19050" marR="1905" algn="ctr">
                        <a:lnSpc>
                          <a:spcPts val="1025"/>
                        </a:lnSpc>
                        <a:spcAft>
                          <a:spcPts val="0"/>
                        </a:spcAft>
                      </a:pPr>
                      <a:r>
                        <a:rPr lang="ru-RU" sz="1600" b="1" i="1" spc="-10">
                          <a:effectLst/>
                          <a:latin typeface="Times New Roman" pitchFamily="18" charset="0"/>
                          <a:ea typeface="Times New Roman"/>
                          <a:cs typeface="Times New Roman" pitchFamily="18" charset="0"/>
                        </a:rPr>
                        <a:t>(максимум</a:t>
                      </a:r>
                      <a:endParaRPr lang="ru-RU" sz="16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ru-RU" sz="1800" b="1" dirty="0">
                          <a:solidFill>
                            <a:schemeClr val="tx1"/>
                          </a:solidFill>
                          <a:effectLst/>
                          <a:latin typeface="Times New Roman" pitchFamily="18" charset="0"/>
                          <a:ea typeface="Times New Roman"/>
                          <a:cs typeface="Times New Roman" pitchFamily="18" charset="0"/>
                        </a:rPr>
                        <a:t> </a:t>
                      </a:r>
                      <a:r>
                        <a:rPr lang="ru-RU" sz="1800" b="1" dirty="0" smtClean="0">
                          <a:solidFill>
                            <a:schemeClr val="tx1"/>
                          </a:solidFill>
                          <a:effectLst/>
                          <a:latin typeface="Times New Roman" pitchFamily="18" charset="0"/>
                          <a:ea typeface="Times New Roman"/>
                          <a:cs typeface="Times New Roman" pitchFamily="18" charset="0"/>
                        </a:rPr>
                        <a:t>15</a:t>
                      </a:r>
                      <a:endParaRPr lang="ru-RU" sz="1800" b="1" dirty="0">
                        <a:solidFill>
                          <a:schemeClr val="tx1"/>
                        </a:solidFill>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82577">
                <a:tc>
                  <a:txBody>
                    <a:bodyPr/>
                    <a:lstStyle/>
                    <a:p>
                      <a:pPr algn="l">
                        <a:spcAft>
                          <a:spcPts val="0"/>
                        </a:spcAft>
                      </a:pPr>
                      <a:r>
                        <a:rPr lang="ru-RU" sz="1600" dirty="0">
                          <a:effectLst/>
                          <a:latin typeface="Times New Roman"/>
                          <a:ea typeface="Times New Roman"/>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600">
                          <a:effectLst/>
                          <a:latin typeface="Times New Roman" pitchFamily="18" charset="0"/>
                          <a:ea typeface="Times New Roman"/>
                          <a:cs typeface="Times New Roman"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5240" marR="11430" algn="ctr">
                        <a:lnSpc>
                          <a:spcPts val="1110"/>
                        </a:lnSpc>
                        <a:spcAft>
                          <a:spcPts val="0"/>
                        </a:spcAft>
                      </a:pPr>
                      <a:r>
                        <a:rPr lang="ru-RU" sz="1600" b="1" i="1">
                          <a:effectLst/>
                          <a:latin typeface="Times New Roman" pitchFamily="18" charset="0"/>
                          <a:ea typeface="Times New Roman"/>
                          <a:cs typeface="Times New Roman" pitchFamily="18" charset="0"/>
                        </a:rPr>
                        <a:t>3 </a:t>
                      </a:r>
                      <a:r>
                        <a:rPr lang="ru-RU" sz="1600" b="1" i="1" spc="-10">
                          <a:effectLst/>
                          <a:latin typeface="Times New Roman" pitchFamily="18" charset="0"/>
                          <a:ea typeface="Times New Roman"/>
                          <a:cs typeface="Times New Roman" pitchFamily="18" charset="0"/>
                        </a:rPr>
                        <a:t>балла)</a:t>
                      </a:r>
                      <a:endParaRPr lang="ru-RU" sz="160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600">
                          <a:effectLst/>
                          <a:latin typeface="Times New Roman" pitchFamily="18" charset="0"/>
                          <a:ea typeface="Times New Roman"/>
                          <a:cs typeface="Times New Roman"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600">
                          <a:effectLst/>
                          <a:latin typeface="Times New Roman" pitchFamily="18" charset="0"/>
                          <a:ea typeface="Times New Roman"/>
                          <a:cs typeface="Times New Roman"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19050" marR="8890" algn="ctr">
                        <a:lnSpc>
                          <a:spcPts val="1110"/>
                        </a:lnSpc>
                        <a:spcAft>
                          <a:spcPts val="0"/>
                        </a:spcAft>
                      </a:pPr>
                      <a:r>
                        <a:rPr lang="ru-RU" sz="1600" b="1" i="1" dirty="0">
                          <a:effectLst/>
                          <a:latin typeface="Times New Roman" pitchFamily="18" charset="0"/>
                          <a:ea typeface="Times New Roman"/>
                          <a:cs typeface="Times New Roman" pitchFamily="18" charset="0"/>
                        </a:rPr>
                        <a:t>3 </a:t>
                      </a:r>
                      <a:r>
                        <a:rPr lang="ru-RU" sz="1600" b="1" i="1" spc="-10" dirty="0">
                          <a:effectLst/>
                          <a:latin typeface="Times New Roman" pitchFamily="18" charset="0"/>
                          <a:ea typeface="Times New Roman"/>
                          <a:cs typeface="Times New Roman" pitchFamily="18" charset="0"/>
                        </a:rPr>
                        <a:t>балла)</a:t>
                      </a:r>
                      <a:endParaRPr lang="ru-RU" sz="1600" dirty="0">
                        <a:effectLst/>
                        <a:latin typeface="Times New Roman" pitchFamily="18" charset="0"/>
                        <a:ea typeface="Times New Roman"/>
                        <a:cs typeface="Times New Roman"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solidFill>
                            <a:schemeClr val="tx1"/>
                          </a:solidFill>
                          <a:effectLst/>
                          <a:latin typeface="Times New Roman" pitchFamily="18" charset="0"/>
                          <a:ea typeface="Times New Roman"/>
                          <a:cs typeface="Times New Roman" pitchFamily="18" charset="0"/>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14553">
                <a:tc>
                  <a:txBody>
                    <a:bodyPr/>
                    <a:lstStyle/>
                    <a:p>
                      <a:pPr algn="l">
                        <a:spcAft>
                          <a:spcPts val="0"/>
                        </a:spcAft>
                      </a:pPr>
                      <a:r>
                        <a:rPr lang="ru-RU" sz="1100">
                          <a:effectLst/>
                          <a:latin typeface="Times New Roman"/>
                          <a:ea typeface="Times New Roman"/>
                          <a:cs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a:effectLst/>
                          <a:latin typeface="Times New Roman"/>
                          <a:ea typeface="Times New Roman"/>
                          <a:cs typeface="Times New Roman"/>
                        </a:rPr>
                        <a:t> </a:t>
                      </a:r>
                      <a:r>
                        <a:rPr lang="ru-RU" sz="1200" dirty="0" smtClean="0">
                          <a:effectLst/>
                          <a:latin typeface="Times New Roman"/>
                          <a:ea typeface="Times New Roman"/>
                          <a:cs typeface="Times New Roman"/>
                        </a:rPr>
                        <a:t>2 балла Высказывание в основном логично (допускается 1 логическая ошибка); ИЛИ имеется 1 ошибка в использовании средств логической связи;</a:t>
                      </a: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1275" algn="l">
                        <a:lnSpc>
                          <a:spcPts val="1340"/>
                        </a:lnSpc>
                        <a:spcBef>
                          <a:spcPts val="30"/>
                        </a:spcBef>
                        <a:spcAft>
                          <a:spcPts val="0"/>
                        </a:spcAft>
                      </a:pPr>
                      <a:r>
                        <a:rPr lang="ru-RU" sz="1200" dirty="0">
                          <a:effectLst/>
                          <a:latin typeface="Times New Roman"/>
                          <a:ea typeface="Times New Roman"/>
                          <a:cs typeface="Times New Roman"/>
                        </a:rPr>
                        <a:t> </a:t>
                      </a:r>
                      <a:r>
                        <a:rPr lang="ru-RU" sz="1200" b="1" dirty="0" smtClean="0">
                          <a:effectLst/>
                          <a:latin typeface="Times New Roman"/>
                          <a:ea typeface="Times New Roman"/>
                        </a:rPr>
                        <a:t>2 </a:t>
                      </a:r>
                      <a:r>
                        <a:rPr lang="ru-RU" sz="1200" b="1" spc="-10" dirty="0" smtClean="0">
                          <a:effectLst/>
                          <a:latin typeface="Times New Roman"/>
                          <a:ea typeface="Times New Roman"/>
                        </a:rPr>
                        <a:t>балла</a:t>
                      </a:r>
                      <a:endParaRPr lang="ru-RU" sz="1200" dirty="0" smtClean="0">
                        <a:effectLst/>
                        <a:latin typeface="Times New Roman"/>
                        <a:ea typeface="Times New Roman"/>
                      </a:endParaRPr>
                    </a:p>
                    <a:p>
                      <a:r>
                        <a:rPr lang="ru-RU" sz="1200" dirty="0" smtClean="0">
                          <a:effectLst/>
                          <a:latin typeface="Times New Roman"/>
                          <a:ea typeface="Times New Roman"/>
                        </a:rPr>
                        <a:t>В работе имеются</a:t>
                      </a:r>
                      <a:r>
                        <a:rPr lang="ru-RU" sz="1200" spc="-75" dirty="0" smtClean="0">
                          <a:effectLst/>
                          <a:latin typeface="Times New Roman"/>
                          <a:ea typeface="Times New Roman"/>
                        </a:rPr>
                        <a:t> </a:t>
                      </a:r>
                      <a:r>
                        <a:rPr lang="ru-RU" sz="1200" dirty="0" smtClean="0">
                          <a:effectLst/>
                          <a:latin typeface="Times New Roman"/>
                          <a:ea typeface="Times New Roman"/>
                        </a:rPr>
                        <a:t>1–2 </a:t>
                      </a:r>
                      <a:r>
                        <a:rPr lang="ru-RU" sz="1200" spc="-10" dirty="0" smtClean="0">
                          <a:effectLst/>
                          <a:latin typeface="Times New Roman"/>
                          <a:ea typeface="Times New Roman"/>
                        </a:rPr>
                        <a:t>лексические ошибки.</a:t>
                      </a: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a:effectLst/>
                          <a:latin typeface="Times New Roman"/>
                          <a:ea typeface="Times New Roman"/>
                          <a:cs typeface="Times New Roman"/>
                        </a:rPr>
                        <a:t> </a:t>
                      </a:r>
                      <a:r>
                        <a:rPr lang="ru-RU" sz="1200" dirty="0" smtClean="0">
                          <a:effectLst/>
                          <a:latin typeface="Times New Roman"/>
                          <a:ea typeface="Times New Roman"/>
                          <a:cs typeface="Times New Roman"/>
                        </a:rPr>
                        <a:t>2 балла</a:t>
                      </a:r>
                    </a:p>
                    <a:p>
                      <a:pPr algn="l">
                        <a:spcAft>
                          <a:spcPts val="0"/>
                        </a:spcAft>
                      </a:pPr>
                      <a:r>
                        <a:rPr lang="ru-RU" sz="1200" dirty="0" smtClean="0">
                          <a:effectLst/>
                          <a:latin typeface="Times New Roman"/>
                          <a:ea typeface="Times New Roman"/>
                          <a:cs typeface="Times New Roman"/>
                        </a:rPr>
                        <a:t>В работе имеются 1–2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a:effectLst/>
                          <a:latin typeface="Times New Roman"/>
                          <a:ea typeface="Times New Roman"/>
                          <a:cs typeface="Times New Roman"/>
                        </a:rPr>
                        <a:t> </a:t>
                      </a:r>
                      <a:r>
                        <a:rPr lang="ru-RU" sz="1200" dirty="0" smtClean="0">
                          <a:effectLst/>
                          <a:latin typeface="Times New Roman"/>
                          <a:ea typeface="Times New Roman"/>
                          <a:cs typeface="Times New Roman"/>
                        </a:rPr>
                        <a:t>2 балла</a:t>
                      </a:r>
                    </a:p>
                    <a:p>
                      <a:pPr algn="l">
                        <a:spcAft>
                          <a:spcPts val="0"/>
                        </a:spcAft>
                      </a:pPr>
                      <a:r>
                        <a:rPr lang="ru-RU" sz="1200" dirty="0" smtClean="0">
                          <a:effectLst/>
                          <a:latin typeface="Times New Roman"/>
                          <a:ea typeface="Times New Roman"/>
                          <a:cs typeface="Times New Roman"/>
                        </a:rPr>
                        <a:t>В работе имеются 1–2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a:effectLst/>
                          <a:latin typeface="Times New Roman"/>
                          <a:ea typeface="Times New Roman"/>
                          <a:cs typeface="Times New Roman"/>
                        </a:rPr>
                        <a:t> </a:t>
                      </a:r>
                      <a:r>
                        <a:rPr lang="ru-RU" sz="1200" dirty="0" smtClean="0">
                          <a:effectLst/>
                          <a:latin typeface="Times New Roman"/>
                          <a:ea typeface="Times New Roman"/>
                          <a:cs typeface="Times New Roman"/>
                        </a:rPr>
                        <a:t>2 балла</a:t>
                      </a:r>
                    </a:p>
                    <a:p>
                      <a:pPr algn="l">
                        <a:spcAft>
                          <a:spcPts val="0"/>
                        </a:spcAft>
                      </a:pPr>
                      <a:r>
                        <a:rPr lang="ru-RU" sz="1200" dirty="0" smtClean="0">
                          <a:effectLst/>
                          <a:latin typeface="Times New Roman"/>
                          <a:ea typeface="Times New Roman"/>
                          <a:cs typeface="Times New Roman"/>
                        </a:rPr>
                        <a:t>В работе имеются 1–2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a:solidFill>
                            <a:schemeClr val="tx1"/>
                          </a:solidFill>
                          <a:effectLst/>
                          <a:latin typeface="Times New Roman"/>
                          <a:ea typeface="Times New Roman"/>
                          <a:cs typeface="Times New Roman"/>
                        </a:rPr>
                        <a:t> </a:t>
                      </a:r>
                      <a:r>
                        <a:rPr lang="ru-RU" sz="1800" b="1" dirty="0" smtClean="0">
                          <a:solidFill>
                            <a:schemeClr val="tx1"/>
                          </a:solidFill>
                          <a:effectLst/>
                          <a:latin typeface="Times New Roman"/>
                          <a:ea typeface="Times New Roman"/>
                          <a:cs typeface="Times New Roman"/>
                        </a:rPr>
                        <a:t>10</a:t>
                      </a:r>
                      <a:endParaRPr lang="ru-RU" sz="1800" b="1" dirty="0">
                        <a:solidFill>
                          <a:schemeClr val="tx1"/>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28192">
                <a:tc>
                  <a:txBody>
                    <a:bodyPr/>
                    <a:lstStyle/>
                    <a:p>
                      <a:pPr algn="l">
                        <a:spcAft>
                          <a:spcPts val="0"/>
                        </a:spcAft>
                      </a:pPr>
                      <a:endParaRPr lang="ru-RU" sz="110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smtClean="0">
                          <a:effectLst/>
                          <a:latin typeface="Times New Roman"/>
                          <a:ea typeface="Times New Roman"/>
                          <a:cs typeface="Times New Roman"/>
                        </a:rPr>
                        <a:t>балл Высказывание не всегда логично (допускаются 2-</a:t>
                      </a:r>
                    </a:p>
                    <a:p>
                      <a:pPr algn="l">
                        <a:spcAft>
                          <a:spcPts val="0"/>
                        </a:spcAft>
                      </a:pPr>
                      <a:r>
                        <a:rPr lang="ru-RU" sz="1200" dirty="0" smtClean="0">
                          <a:effectLst/>
                          <a:latin typeface="Times New Roman"/>
                          <a:ea typeface="Times New Roman"/>
                          <a:cs typeface="Times New Roman"/>
                        </a:rPr>
                        <a:t>3 логические ошибки); И/ИЛИ имеются 2-3 нарушения </a:t>
                      </a: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ru-RU" sz="1200" dirty="0" smtClean="0">
                          <a:effectLst/>
                          <a:latin typeface="Times New Roman"/>
                          <a:ea typeface="Times New Roman"/>
                          <a:cs typeface="Times New Roman"/>
                        </a:rPr>
                        <a:t>1 балл</a:t>
                      </a:r>
                    </a:p>
                    <a:p>
                      <a:r>
                        <a:rPr lang="ru-RU" sz="1200" dirty="0" smtClean="0">
                          <a:effectLst/>
                          <a:latin typeface="Times New Roman"/>
                          <a:ea typeface="Times New Roman"/>
                          <a:cs typeface="Times New Roman"/>
                        </a:rPr>
                        <a:t>В работе имеются 3–4 ошибки</a:t>
                      </a: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smtClean="0">
                          <a:effectLst/>
                          <a:latin typeface="Times New Roman"/>
                          <a:ea typeface="Times New Roman"/>
                          <a:cs typeface="Times New Roman"/>
                        </a:rPr>
                        <a:t>1 балл</a:t>
                      </a:r>
                    </a:p>
                    <a:p>
                      <a:pPr algn="l">
                        <a:spcAft>
                          <a:spcPts val="0"/>
                        </a:spcAft>
                      </a:pPr>
                      <a:r>
                        <a:rPr lang="ru-RU" sz="1200" dirty="0" smtClean="0">
                          <a:effectLst/>
                          <a:latin typeface="Times New Roman"/>
                          <a:ea typeface="Times New Roman"/>
                          <a:cs typeface="Times New Roman"/>
                        </a:rPr>
                        <a:t>В работе имеются 3–4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smtClean="0">
                          <a:effectLst/>
                          <a:latin typeface="Times New Roman"/>
                          <a:ea typeface="Times New Roman"/>
                          <a:cs typeface="Times New Roman"/>
                        </a:rPr>
                        <a:t>1 балл</a:t>
                      </a:r>
                    </a:p>
                    <a:p>
                      <a:pPr algn="l">
                        <a:spcAft>
                          <a:spcPts val="0"/>
                        </a:spcAft>
                      </a:pPr>
                      <a:r>
                        <a:rPr lang="ru-RU" sz="1200" dirty="0" smtClean="0">
                          <a:effectLst/>
                          <a:latin typeface="Times New Roman"/>
                          <a:ea typeface="Times New Roman"/>
                          <a:cs typeface="Times New Roman"/>
                        </a:rPr>
                        <a:t>В работе имеются 3–4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ru-RU" sz="1200" dirty="0" smtClean="0">
                          <a:effectLst/>
                          <a:latin typeface="Times New Roman"/>
                          <a:ea typeface="Times New Roman"/>
                          <a:cs typeface="Times New Roman"/>
                        </a:rPr>
                        <a:t>1 балл</a:t>
                      </a:r>
                    </a:p>
                    <a:p>
                      <a:pPr algn="l">
                        <a:spcAft>
                          <a:spcPts val="0"/>
                        </a:spcAft>
                      </a:pPr>
                      <a:r>
                        <a:rPr lang="ru-RU" sz="1200" dirty="0" smtClean="0">
                          <a:effectLst/>
                          <a:latin typeface="Times New Roman"/>
                          <a:ea typeface="Times New Roman"/>
                          <a:cs typeface="Times New Roman"/>
                        </a:rPr>
                        <a:t>В работе имеются 3–4 ошибки</a:t>
                      </a:r>
                    </a:p>
                    <a:p>
                      <a:pPr algn="l">
                        <a:spcAft>
                          <a:spcPts val="0"/>
                        </a:spcAft>
                      </a:pPr>
                      <a:endParaRPr lang="ru-RU" sz="12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chemeClr val="tx1"/>
                          </a:solidFill>
                          <a:effectLst/>
                          <a:latin typeface="Times New Roman"/>
                          <a:ea typeface="Times New Roman"/>
                          <a:cs typeface="Times New Roman"/>
                        </a:rPr>
                        <a:t>5</a:t>
                      </a:r>
                      <a:endParaRPr lang="ru-RU" sz="1800" b="1" dirty="0">
                        <a:solidFill>
                          <a:schemeClr val="tx1"/>
                        </a:solidFill>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8259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539552" y="1772816"/>
            <a:ext cx="8280919" cy="3152641"/>
          </a:xfrm>
        </p:spPr>
        <p:txBody>
          <a:bodyPr/>
          <a:lstStyle/>
          <a:p>
            <a:pPr marL="182880" indent="0" algn="ctr">
              <a:buNone/>
            </a:pPr>
            <a:r>
              <a:rPr lang="ru-RU" sz="2400" b="0" dirty="0">
                <a:solidFill>
                  <a:srgbClr val="C00000"/>
                </a:solidFill>
                <a:latin typeface="Times New Roman" pitchFamily="18" charset="0"/>
                <a:cs typeface="Times New Roman" pitchFamily="18" charset="0"/>
              </a:rPr>
              <a:t>Максимальное количество баллов за все конкурсы – 65 </a:t>
            </a:r>
            <a:r>
              <a:rPr lang="ru-RU" sz="2400" b="0" dirty="0" smtClean="0">
                <a:solidFill>
                  <a:srgbClr val="C00000"/>
                </a:solidFill>
                <a:latin typeface="Times New Roman" pitchFamily="18" charset="0"/>
                <a:cs typeface="Times New Roman" pitchFamily="18" charset="0"/>
              </a:rPr>
              <a:t>баллов</a:t>
            </a:r>
            <a:r>
              <a:rPr lang="en-US" sz="2400" b="0" dirty="0" smtClean="0">
                <a:solidFill>
                  <a:srgbClr val="C00000"/>
                </a:solidFill>
                <a:latin typeface="Times New Roman" pitchFamily="18" charset="0"/>
                <a:cs typeface="Times New Roman" pitchFamily="18" charset="0"/>
              </a:rPr>
              <a:t/>
            </a:r>
            <a:br>
              <a:rPr lang="en-US" sz="2400" b="0" dirty="0" smtClean="0">
                <a:solidFill>
                  <a:srgbClr val="C00000"/>
                </a:solidFill>
                <a:latin typeface="Times New Roman" pitchFamily="18" charset="0"/>
                <a:cs typeface="Times New Roman" pitchFamily="18" charset="0"/>
              </a:rPr>
            </a:br>
            <a:r>
              <a:rPr lang="en-US" sz="2400" b="0" dirty="0">
                <a:solidFill>
                  <a:srgbClr val="C00000"/>
                </a:solidFill>
                <a:latin typeface="Times New Roman" pitchFamily="18" charset="0"/>
                <a:cs typeface="Times New Roman" pitchFamily="18" charset="0"/>
              </a:rPr>
              <a:t/>
            </a:r>
            <a:br>
              <a:rPr lang="en-US" sz="2400" b="0" dirty="0">
                <a:solidFill>
                  <a:srgbClr val="C00000"/>
                </a:solidFill>
                <a:latin typeface="Times New Roman" pitchFamily="18" charset="0"/>
                <a:cs typeface="Times New Roman" pitchFamily="18" charset="0"/>
              </a:rPr>
            </a:br>
            <a:r>
              <a:rPr lang="en-US" sz="2400" dirty="0" smtClean="0">
                <a:solidFill>
                  <a:srgbClr val="002060"/>
                </a:solidFill>
                <a:latin typeface="Times New Roman" pitchFamily="18" charset="0"/>
                <a:cs typeface="Times New Roman" pitchFamily="18" charset="0"/>
              </a:rPr>
              <a:t>Thank you for your attention!</a:t>
            </a:r>
            <a:endParaRPr lang="ru-RU" sz="24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63727652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15616" y="5085184"/>
            <a:ext cx="7704856" cy="1512168"/>
          </a:xfrm>
        </p:spPr>
        <p:txBody>
          <a:bodyPr/>
          <a:lstStyle/>
          <a:p>
            <a:r>
              <a:rPr lang="ru-RU" sz="1800" dirty="0">
                <a:solidFill>
                  <a:schemeClr val="tx1"/>
                </a:solidFill>
                <a:latin typeface="Times New Roman" pitchFamily="18" charset="0"/>
                <a:cs typeface="Times New Roman" pitchFamily="18" charset="0"/>
              </a:rPr>
              <a:t>Listening – максимальное количество баллов 10. Задание проверяется по ключам. Каждый правильный ответ оценивается в 1 балл. За неверный ответ или отсутствие ответа выставляется 0 баллов.</a:t>
            </a:r>
          </a:p>
        </p:txBody>
      </p:sp>
      <p:sp>
        <p:nvSpPr>
          <p:cNvPr id="5" name="Объект 4"/>
          <p:cNvSpPr>
            <a:spLocks noGrp="1"/>
          </p:cNvSpPr>
          <p:nvPr>
            <p:ph sz="quarter" idx="13"/>
          </p:nvPr>
        </p:nvSpPr>
        <p:spPr>
          <a:xfrm>
            <a:off x="467544" y="332656"/>
            <a:ext cx="8352928" cy="4896544"/>
          </a:xfrm>
        </p:spPr>
        <p:txBody>
          <a:bodyPr>
            <a:normAutofit fontScale="70000" lnSpcReduction="20000"/>
          </a:bodyPr>
          <a:lstStyle/>
          <a:p>
            <a:pPr marL="45720" indent="0">
              <a:buNone/>
            </a:pPr>
            <a:r>
              <a:rPr lang="en-US" sz="2600" dirty="0">
                <a:solidFill>
                  <a:schemeClr val="tx1"/>
                </a:solidFill>
                <a:latin typeface="Times New Roman" pitchFamily="18" charset="0"/>
                <a:cs typeface="Times New Roman" pitchFamily="18" charset="0"/>
              </a:rPr>
              <a:t>For items 1–10 listen to a man talking about a boy called Michael who crossed the Atlantic in a sailing boat and decide whether the statements 1–10 are TRUE according to the text you hear (A), or FALSE (B), or the information on the statement is NOT STATED in the text (C). You will hear </a:t>
            </a:r>
            <a:endParaRPr lang="en-US" sz="2600" dirty="0" smtClean="0">
              <a:solidFill>
                <a:schemeClr val="tx1"/>
              </a:solidFill>
              <a:latin typeface="Times New Roman" pitchFamily="18" charset="0"/>
              <a:cs typeface="Times New Roman" pitchFamily="18" charset="0"/>
            </a:endParaRPr>
          </a:p>
          <a:p>
            <a:pPr marL="45720" indent="0">
              <a:buNone/>
            </a:pPr>
            <a:endParaRPr lang="en-US" dirty="0" smtClean="0">
              <a:solidFill>
                <a:schemeClr val="tx1"/>
              </a:solidFill>
              <a:latin typeface="Times New Roman" pitchFamily="18" charset="0"/>
              <a:cs typeface="Times New Roman" pitchFamily="18" charset="0"/>
            </a:endParaRPr>
          </a:p>
          <a:p>
            <a:pPr marL="45720" indent="0">
              <a:buNone/>
            </a:pPr>
            <a:r>
              <a:rPr lang="en-US" b="1" dirty="0" smtClean="0">
                <a:latin typeface="Times New Roman" pitchFamily="18" charset="0"/>
                <a:cs typeface="Times New Roman" pitchFamily="18" charset="0"/>
              </a:rPr>
              <a:t>1</a:t>
            </a:r>
            <a:r>
              <a:rPr lang="en-US" b="1" dirty="0">
                <a:latin typeface="Times New Roman" pitchFamily="18" charset="0"/>
                <a:cs typeface="Times New Roman" pitchFamily="18" charset="0"/>
              </a:rPr>
              <a:t>.</a:t>
            </a:r>
            <a:r>
              <a:rPr lang="en-US" dirty="0"/>
              <a:t>	</a:t>
            </a:r>
            <a:r>
              <a:rPr lang="en-US" sz="2300" b="1" dirty="0">
                <a:solidFill>
                  <a:schemeClr val="tx1"/>
                </a:solidFill>
                <a:latin typeface="Times New Roman" pitchFamily="18" charset="0"/>
                <a:cs typeface="Times New Roman" pitchFamily="18" charset="0"/>
              </a:rPr>
              <a:t>Michael Perham, a teenage boy from the south of England, became the only person to sail across the Atlantic </a:t>
            </a:r>
            <a:r>
              <a:rPr lang="en-US" sz="2300" b="1" dirty="0" smtClean="0">
                <a:solidFill>
                  <a:schemeClr val="tx1"/>
                </a:solidFill>
                <a:latin typeface="Times New Roman" pitchFamily="18" charset="0"/>
                <a:cs typeface="Times New Roman" pitchFamily="18" charset="0"/>
              </a:rPr>
              <a:t>alone.</a:t>
            </a:r>
            <a:r>
              <a:rPr lang="en-US" sz="2300" b="1" dirty="0" smtClean="0">
                <a:solidFill>
                  <a:srgbClr val="C00000"/>
                </a:solidFill>
                <a:latin typeface="Times New Roman" pitchFamily="18" charset="0"/>
                <a:cs typeface="Times New Roman" pitchFamily="18" charset="0"/>
              </a:rPr>
              <a:t> B</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2.	Michael started his voyage across the Atlantic when he was seven</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B</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3.	The Cheeky Monkey is a 9-metre yacht which was designed for the cross-Atlantic voyage</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A</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4.	During his voyage, Michael ate food which had been presented to him by a local supermarket</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C</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5.	Burgers and crisps were the things Michael missed most during his voyage</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B</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6.	One day during the trip, Michael's father contacted him to say that a part of Michael’s boat was broken</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B</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7.	Michael didn’t play his guitar during the trip</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A</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8.	Once he managed to catch a flying fish which had jumped into his boat</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C</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9.	Michael contributed a lot of money to the fund Children in </a:t>
            </a:r>
            <a:r>
              <a:rPr lang="en-US" sz="2300" b="1" dirty="0" smtClean="0">
                <a:solidFill>
                  <a:schemeClr val="tx1"/>
                </a:solidFill>
                <a:latin typeface="Times New Roman" pitchFamily="18" charset="0"/>
                <a:cs typeface="Times New Roman" pitchFamily="18" charset="0"/>
              </a:rPr>
              <a:t>Need. </a:t>
            </a:r>
            <a:r>
              <a:rPr lang="en-US" sz="2300" b="1" dirty="0" smtClean="0">
                <a:solidFill>
                  <a:srgbClr val="C00000"/>
                </a:solidFill>
                <a:latin typeface="Times New Roman" pitchFamily="18" charset="0"/>
                <a:cs typeface="Times New Roman" pitchFamily="18" charset="0"/>
              </a:rPr>
              <a:t>A</a:t>
            </a:r>
            <a:endParaRPr lang="en-US" sz="2300" b="1" dirty="0">
              <a:solidFill>
                <a:srgbClr val="C00000"/>
              </a:solidFill>
              <a:latin typeface="Times New Roman" pitchFamily="18" charset="0"/>
              <a:cs typeface="Times New Roman" pitchFamily="18" charset="0"/>
            </a:endParaRPr>
          </a:p>
          <a:p>
            <a:pPr marL="45720" indent="0">
              <a:buNone/>
            </a:pPr>
            <a:r>
              <a:rPr lang="en-US" sz="2300" b="1" dirty="0">
                <a:solidFill>
                  <a:schemeClr val="tx1"/>
                </a:solidFill>
                <a:latin typeface="Times New Roman" pitchFamily="18" charset="0"/>
                <a:cs typeface="Times New Roman" pitchFamily="18" charset="0"/>
              </a:rPr>
              <a:t>10.	Michael and his father would like to do their next trip in bigger and faster boats</a:t>
            </a:r>
            <a:r>
              <a:rPr lang="en-US" sz="2300" b="1" dirty="0" smtClean="0">
                <a:solidFill>
                  <a:schemeClr val="tx1"/>
                </a:solidFill>
                <a:latin typeface="Times New Roman" pitchFamily="18" charset="0"/>
                <a:cs typeface="Times New Roman" pitchFamily="18" charset="0"/>
              </a:rPr>
              <a:t>. </a:t>
            </a:r>
            <a:r>
              <a:rPr lang="en-US" sz="2300" b="1" dirty="0" smtClean="0">
                <a:solidFill>
                  <a:srgbClr val="C00000"/>
                </a:solidFill>
                <a:latin typeface="Times New Roman" pitchFamily="18" charset="0"/>
                <a:cs typeface="Times New Roman" pitchFamily="18" charset="0"/>
              </a:rPr>
              <a:t>A</a:t>
            </a:r>
            <a:endParaRPr lang="en-US" sz="2300" b="1" dirty="0">
              <a:solidFill>
                <a:srgbClr val="C00000"/>
              </a:solidFill>
              <a:latin typeface="Times New Roman" pitchFamily="18" charset="0"/>
              <a:cs typeface="Times New Roman" pitchFamily="18" charset="0"/>
            </a:endParaRPr>
          </a:p>
          <a:p>
            <a:endParaRPr lang="ru-RU" sz="2300" dirty="0">
              <a:solidFill>
                <a:schemeClr val="tx1"/>
              </a:solidFill>
            </a:endParaRPr>
          </a:p>
        </p:txBody>
      </p:sp>
    </p:spTree>
    <p:extLst>
      <p:ext uri="{BB962C8B-B14F-4D97-AF65-F5344CB8AC3E}">
        <p14:creationId xmlns:p14="http://schemas.microsoft.com/office/powerpoint/2010/main" val="570758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5301208"/>
            <a:ext cx="6696744" cy="1152128"/>
          </a:xfrm>
        </p:spPr>
        <p:txBody>
          <a:bodyPr/>
          <a:lstStyle/>
          <a:p>
            <a:r>
              <a:rPr lang="ru-RU" sz="1800" dirty="0" err="1">
                <a:solidFill>
                  <a:schemeClr val="tx1"/>
                </a:solidFill>
                <a:latin typeface="Times New Roman" pitchFamily="18" charset="0"/>
                <a:cs typeface="Times New Roman" pitchFamily="18" charset="0"/>
              </a:rPr>
              <a:t>Reading</a:t>
            </a:r>
            <a:r>
              <a:rPr lang="ru-RU" sz="1800" dirty="0">
                <a:solidFill>
                  <a:schemeClr val="tx1"/>
                </a:solidFill>
                <a:latin typeface="Times New Roman" pitchFamily="18" charset="0"/>
                <a:cs typeface="Times New Roman" pitchFamily="18" charset="0"/>
              </a:rPr>
              <a:t>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a:t>
            </a:r>
            <a:r>
              <a:rPr lang="ru-RU" sz="1800" dirty="0">
                <a:latin typeface="Times New Roman" pitchFamily="18" charset="0"/>
                <a:cs typeface="Times New Roman" pitchFamily="18" charset="0"/>
              </a:rPr>
              <a:t>.</a:t>
            </a:r>
          </a:p>
        </p:txBody>
      </p:sp>
      <p:sp>
        <p:nvSpPr>
          <p:cNvPr id="3" name="Объект 2"/>
          <p:cNvSpPr>
            <a:spLocks noGrp="1"/>
          </p:cNvSpPr>
          <p:nvPr>
            <p:ph sz="quarter" idx="13"/>
          </p:nvPr>
        </p:nvSpPr>
        <p:spPr>
          <a:xfrm>
            <a:off x="539552" y="332656"/>
            <a:ext cx="8280920" cy="5040560"/>
          </a:xfrm>
        </p:spPr>
        <p:txBody>
          <a:bodyPr>
            <a:normAutofit fontScale="77500" lnSpcReduction="20000"/>
          </a:bodyPr>
          <a:lstStyle/>
          <a:p>
            <a:pPr marL="45720" indent="0" algn="ctr">
              <a:buNone/>
            </a:pPr>
            <a:r>
              <a:rPr lang="en-US" b="1" dirty="0" smtClean="0">
                <a:solidFill>
                  <a:schemeClr val="tx1"/>
                </a:solidFill>
                <a:latin typeface="Times New Roman" pitchFamily="18" charset="0"/>
                <a:cs typeface="Times New Roman" pitchFamily="18" charset="0"/>
              </a:rPr>
              <a:t>Task 1. For </a:t>
            </a:r>
            <a:r>
              <a:rPr lang="en-US" b="1" dirty="0">
                <a:solidFill>
                  <a:schemeClr val="tx1"/>
                </a:solidFill>
                <a:latin typeface="Times New Roman" pitchFamily="18" charset="0"/>
                <a:cs typeface="Times New Roman" pitchFamily="18" charset="0"/>
              </a:rPr>
              <a:t>items 1–10, read the passage below and choose the option which best fits according to the text.</a:t>
            </a:r>
          </a:p>
          <a:p>
            <a:pPr marL="45720" indent="0">
              <a:buNone/>
            </a:pPr>
            <a:r>
              <a:rPr lang="en-US" b="1" dirty="0" smtClean="0">
                <a:solidFill>
                  <a:schemeClr val="tx1"/>
                </a:solidFill>
                <a:latin typeface="Times New Roman" pitchFamily="18" charset="0"/>
                <a:cs typeface="Times New Roman" pitchFamily="18" charset="0"/>
              </a:rPr>
              <a:t>1</a:t>
            </a:r>
            <a:r>
              <a:rPr lang="en-US" b="1" dirty="0">
                <a:solidFill>
                  <a:schemeClr val="tx1"/>
                </a:solidFill>
                <a:latin typeface="Times New Roman" pitchFamily="18" charset="0"/>
                <a:cs typeface="Times New Roman" pitchFamily="18" charset="0"/>
              </a:rPr>
              <a:t>.	What do we learn about Mairead and Robin’s shopping habits? </a:t>
            </a:r>
          </a:p>
          <a:p>
            <a:pPr marL="45720" indent="0">
              <a:buNone/>
            </a:pPr>
            <a:r>
              <a:rPr lang="en-US" b="1" dirty="0">
                <a:solidFill>
                  <a:schemeClr val="tx1"/>
                </a:solidFill>
                <a:latin typeface="Times New Roman" pitchFamily="18" charset="0"/>
                <a:cs typeface="Times New Roman" pitchFamily="18" charset="0"/>
              </a:rPr>
              <a:t>a)	They prefer looking for bargains online together.</a:t>
            </a:r>
          </a:p>
          <a:p>
            <a:pPr marL="45720" indent="0">
              <a:buNone/>
            </a:pPr>
            <a:r>
              <a:rPr lang="en-US" b="1" dirty="0">
                <a:solidFill>
                  <a:schemeClr val="tx1"/>
                </a:solidFill>
                <a:latin typeface="Times New Roman" pitchFamily="18" charset="0"/>
                <a:cs typeface="Times New Roman" pitchFamily="18" charset="0"/>
              </a:rPr>
              <a:t>b)	They always make a shopping list to follow.</a:t>
            </a:r>
          </a:p>
          <a:p>
            <a:pPr marL="45720" indent="0">
              <a:buNone/>
            </a:pPr>
            <a:r>
              <a:rPr lang="en-US" b="1" dirty="0">
                <a:solidFill>
                  <a:schemeClr val="tx1"/>
                </a:solidFill>
                <a:latin typeface="Times New Roman" pitchFamily="18" charset="0"/>
                <a:cs typeface="Times New Roman" pitchFamily="18" charset="0"/>
              </a:rPr>
              <a:t>c)	</a:t>
            </a:r>
            <a:r>
              <a:rPr lang="en-US" b="1" dirty="0">
                <a:solidFill>
                  <a:srgbClr val="C00000"/>
                </a:solidFill>
                <a:latin typeface="Times New Roman" pitchFamily="18" charset="0"/>
                <a:cs typeface="Times New Roman" pitchFamily="18" charset="0"/>
              </a:rPr>
              <a:t>They get what they like and find use for it afterwards. </a:t>
            </a:r>
          </a:p>
          <a:p>
            <a:pPr marL="45720" indent="0">
              <a:buNone/>
            </a:pPr>
            <a:r>
              <a:rPr lang="en-US" b="1" dirty="0">
                <a:solidFill>
                  <a:schemeClr val="tx1"/>
                </a:solidFill>
                <a:latin typeface="Times New Roman" pitchFamily="18" charset="0"/>
                <a:cs typeface="Times New Roman" pitchFamily="18" charset="0"/>
              </a:rPr>
              <a:t>d)	They do market research before going shopping.</a:t>
            </a:r>
          </a:p>
          <a:p>
            <a:pPr marL="45720" indent="0">
              <a:buNone/>
            </a:pPr>
            <a:r>
              <a:rPr lang="en-US" b="1" dirty="0" smtClean="0">
                <a:solidFill>
                  <a:schemeClr val="tx1"/>
                </a:solidFill>
                <a:latin typeface="Times New Roman" pitchFamily="18" charset="0"/>
                <a:cs typeface="Times New Roman" pitchFamily="18" charset="0"/>
              </a:rPr>
              <a:t>2</a:t>
            </a:r>
            <a:r>
              <a:rPr lang="en-US" b="1" dirty="0">
                <a:solidFill>
                  <a:schemeClr val="tx1"/>
                </a:solidFill>
                <a:latin typeface="Times New Roman" pitchFamily="18" charset="0"/>
                <a:cs typeface="Times New Roman" pitchFamily="18" charset="0"/>
              </a:rPr>
              <a:t>.	Before moving to Wales the couple </a:t>
            </a:r>
          </a:p>
          <a:p>
            <a:pPr marL="45720" indent="0">
              <a:buNone/>
            </a:pPr>
            <a:r>
              <a:rPr lang="en-US" b="1" dirty="0">
                <a:solidFill>
                  <a:schemeClr val="tx1"/>
                </a:solidFill>
                <a:latin typeface="Times New Roman" pitchFamily="18" charset="0"/>
                <a:cs typeface="Times New Roman" pitchFamily="18" charset="0"/>
              </a:rPr>
              <a:t>a)	ran a chain of historic curios shops.</a:t>
            </a:r>
          </a:p>
          <a:p>
            <a:pPr marL="45720" indent="0">
              <a:buNone/>
            </a:pPr>
            <a:r>
              <a:rPr lang="en-US" b="1" dirty="0">
                <a:solidFill>
                  <a:schemeClr val="tx1"/>
                </a:solidFill>
                <a:latin typeface="Times New Roman" pitchFamily="18" charset="0"/>
                <a:cs typeface="Times New Roman" pitchFamily="18" charset="0"/>
              </a:rPr>
              <a:t>b)	were looking for a more profitable business.     </a:t>
            </a:r>
          </a:p>
          <a:p>
            <a:pPr marL="45720" indent="0">
              <a:buNone/>
            </a:pPr>
            <a:r>
              <a:rPr lang="en-US" b="1" dirty="0">
                <a:solidFill>
                  <a:schemeClr val="tx1"/>
                </a:solidFill>
                <a:latin typeface="Times New Roman" pitchFamily="18" charset="0"/>
                <a:cs typeface="Times New Roman" pitchFamily="18" charset="0"/>
              </a:rPr>
              <a:t>c)	had to sell their café business.</a:t>
            </a:r>
          </a:p>
          <a:p>
            <a:pPr marL="45720" indent="0">
              <a:buNone/>
            </a:pPr>
            <a:r>
              <a:rPr lang="en-US" b="1" dirty="0">
                <a:solidFill>
                  <a:schemeClr val="tx1"/>
                </a:solidFill>
                <a:latin typeface="Times New Roman" pitchFamily="18" charset="0"/>
                <a:cs typeface="Times New Roman" pitchFamily="18" charset="0"/>
              </a:rPr>
              <a:t>d)	</a:t>
            </a:r>
            <a:r>
              <a:rPr lang="en-US" b="1" dirty="0">
                <a:solidFill>
                  <a:srgbClr val="C00000"/>
                </a:solidFill>
                <a:latin typeface="Times New Roman" pitchFamily="18" charset="0"/>
                <a:cs typeface="Times New Roman" pitchFamily="18" charset="0"/>
              </a:rPr>
              <a:t>were experienced in purchasing old and high quality goods.</a:t>
            </a:r>
          </a:p>
          <a:p>
            <a:pPr marL="45720" indent="0">
              <a:buNone/>
            </a:pPr>
            <a:r>
              <a:rPr lang="en-US" b="1" dirty="0" smtClean="0">
                <a:solidFill>
                  <a:schemeClr val="tx1"/>
                </a:solidFill>
                <a:latin typeface="Times New Roman" pitchFamily="18" charset="0"/>
                <a:cs typeface="Times New Roman" pitchFamily="18" charset="0"/>
              </a:rPr>
              <a:t>3</a:t>
            </a:r>
            <a:r>
              <a:rPr lang="en-US" b="1" dirty="0">
                <a:solidFill>
                  <a:schemeClr val="tx1"/>
                </a:solidFill>
                <a:latin typeface="Times New Roman" pitchFamily="18" charset="0"/>
                <a:cs typeface="Times New Roman" pitchFamily="18" charset="0"/>
              </a:rPr>
              <a:t>.	The house Mairead spotted</a:t>
            </a:r>
          </a:p>
          <a:p>
            <a:pPr marL="45720" indent="0">
              <a:buNone/>
            </a:pPr>
            <a:r>
              <a:rPr lang="en-US" b="1" dirty="0">
                <a:solidFill>
                  <a:schemeClr val="tx1"/>
                </a:solidFill>
                <a:latin typeface="Times New Roman" pitchFamily="18" charset="0"/>
                <a:cs typeface="Times New Roman" pitchFamily="18" charset="0"/>
              </a:rPr>
              <a:t>a)	was in pretty good condition. </a:t>
            </a:r>
          </a:p>
          <a:p>
            <a:pPr marL="45720" indent="0">
              <a:buNone/>
            </a:pPr>
            <a:r>
              <a:rPr lang="en-US" b="1" dirty="0">
                <a:solidFill>
                  <a:schemeClr val="tx1"/>
                </a:solidFill>
                <a:latin typeface="Times New Roman" pitchFamily="18" charset="0"/>
                <a:cs typeface="Times New Roman" pitchFamily="18" charset="0"/>
              </a:rPr>
              <a:t>b)	</a:t>
            </a:r>
            <a:r>
              <a:rPr lang="en-US" b="1" dirty="0">
                <a:solidFill>
                  <a:srgbClr val="C00000"/>
                </a:solidFill>
                <a:latin typeface="Times New Roman" pitchFamily="18" charset="0"/>
                <a:cs typeface="Times New Roman" pitchFamily="18" charset="0"/>
              </a:rPr>
              <a:t>offered stunning views.</a:t>
            </a:r>
          </a:p>
          <a:p>
            <a:pPr marL="45720" indent="0">
              <a:buNone/>
            </a:pPr>
            <a:r>
              <a:rPr lang="en-US" b="1" dirty="0">
                <a:solidFill>
                  <a:schemeClr val="tx1"/>
                </a:solidFill>
                <a:latin typeface="Times New Roman" pitchFamily="18" charset="0"/>
                <a:cs typeface="Times New Roman" pitchFamily="18" charset="0"/>
              </a:rPr>
              <a:t>c)	had a lovely garden.</a:t>
            </a:r>
          </a:p>
          <a:p>
            <a:pPr marL="45720" indent="0">
              <a:buNone/>
            </a:pPr>
            <a:r>
              <a:rPr lang="en-US" b="1" dirty="0">
                <a:solidFill>
                  <a:schemeClr val="tx1"/>
                </a:solidFill>
                <a:latin typeface="Times New Roman" pitchFamily="18" charset="0"/>
                <a:cs typeface="Times New Roman" pitchFamily="18" charset="0"/>
              </a:rPr>
              <a:t>d)	was big enough for their family</a:t>
            </a:r>
          </a:p>
          <a:p>
            <a:endParaRPr lang="ru-RU" dirty="0">
              <a:solidFill>
                <a:schemeClr val="tx1"/>
              </a:solidFill>
            </a:endParaRPr>
          </a:p>
        </p:txBody>
      </p:sp>
    </p:spTree>
    <p:extLst>
      <p:ext uri="{BB962C8B-B14F-4D97-AF65-F5344CB8AC3E}">
        <p14:creationId xmlns:p14="http://schemas.microsoft.com/office/powerpoint/2010/main" val="540673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259632" y="692696"/>
            <a:ext cx="7056784" cy="5078313"/>
          </a:xfrm>
          <a:prstGeom prst="rect">
            <a:avLst/>
          </a:prstGeom>
        </p:spPr>
        <p:txBody>
          <a:bodyPr wrap="square">
            <a:spAutoFit/>
          </a:bodyPr>
          <a:lstStyle/>
          <a:p>
            <a:r>
              <a:rPr lang="en-US" dirty="0"/>
              <a:t>4.	</a:t>
            </a:r>
            <a:r>
              <a:rPr lang="en-US" b="1" dirty="0">
                <a:latin typeface="Times New Roman" pitchFamily="18" charset="0"/>
                <a:cs typeface="Times New Roman" pitchFamily="18" charset="0"/>
              </a:rPr>
              <a:t>A lot of the furniture items they have in the house are </a:t>
            </a:r>
          </a:p>
          <a:p>
            <a:r>
              <a:rPr lang="en-US" b="1" dirty="0">
                <a:latin typeface="Times New Roman" pitchFamily="18" charset="0"/>
                <a:cs typeface="Times New Roman" pitchFamily="18" charset="0"/>
              </a:rPr>
              <a:t>a)	cheap and second-rate.</a:t>
            </a:r>
          </a:p>
          <a:p>
            <a:r>
              <a:rPr lang="en-US" b="1" dirty="0">
                <a:latin typeface="Times New Roman" pitchFamily="18" charset="0"/>
                <a:cs typeface="Times New Roman" pitchFamily="18" charset="0"/>
              </a:rPr>
              <a:t>b)	brand new and modern.  </a:t>
            </a:r>
          </a:p>
          <a:p>
            <a:r>
              <a:rPr lang="en-US" b="1" dirty="0">
                <a:latin typeface="Times New Roman" pitchFamily="18" charset="0"/>
                <a:cs typeface="Times New Roman" pitchFamily="18" charset="0"/>
              </a:rPr>
              <a:t>c)	</a:t>
            </a:r>
            <a:r>
              <a:rPr lang="en-US" b="1" dirty="0">
                <a:solidFill>
                  <a:srgbClr val="C00000"/>
                </a:solidFill>
                <a:latin typeface="Times New Roman" pitchFamily="18" charset="0"/>
                <a:cs typeface="Times New Roman" pitchFamily="18" charset="0"/>
              </a:rPr>
              <a:t>second-hand and pre-owned. </a:t>
            </a:r>
          </a:p>
          <a:p>
            <a:r>
              <a:rPr lang="en-US" b="1" dirty="0">
                <a:latin typeface="Times New Roman" pitchFamily="18" charset="0"/>
                <a:cs typeface="Times New Roman" pitchFamily="18" charset="0"/>
              </a:rPr>
              <a:t>d)	old-fashioned and pretty.</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5.	When the family moved in, they initially </a:t>
            </a:r>
          </a:p>
          <a:p>
            <a:r>
              <a:rPr lang="en-US" b="1" dirty="0">
                <a:latin typeface="Times New Roman" pitchFamily="18" charset="0"/>
                <a:cs typeface="Times New Roman" pitchFamily="18" charset="0"/>
              </a:rPr>
              <a:t>a)	</a:t>
            </a:r>
            <a:r>
              <a:rPr lang="en-US" b="1" dirty="0">
                <a:solidFill>
                  <a:srgbClr val="C00000"/>
                </a:solidFill>
                <a:latin typeface="Times New Roman" pitchFamily="18" charset="0"/>
                <a:cs typeface="Times New Roman" pitchFamily="18" charset="0"/>
              </a:rPr>
              <a:t>demolished the add-on part of the building.</a:t>
            </a:r>
          </a:p>
          <a:p>
            <a:r>
              <a:rPr lang="en-US" b="1" dirty="0">
                <a:latin typeface="Times New Roman" pitchFamily="18" charset="0"/>
                <a:cs typeface="Times New Roman" pitchFamily="18" charset="0"/>
              </a:rPr>
              <a:t>b)	installed the kitchen set in place. </a:t>
            </a:r>
          </a:p>
          <a:p>
            <a:r>
              <a:rPr lang="en-US" b="1" dirty="0">
                <a:latin typeface="Times New Roman" pitchFamily="18" charset="0"/>
                <a:cs typeface="Times New Roman" pitchFamily="18" charset="0"/>
              </a:rPr>
              <a:t>c)	redecorated the walls of the kitchen. </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	redesigned the exterior of the house.</a:t>
            </a:r>
          </a:p>
          <a:p>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6.	In her home Mairead tries to combine harmoniously </a:t>
            </a:r>
          </a:p>
          <a:p>
            <a:r>
              <a:rPr lang="en-US" b="1" dirty="0">
                <a:latin typeface="Times New Roman" pitchFamily="18" charset="0"/>
                <a:cs typeface="Times New Roman" pitchFamily="18" charset="0"/>
              </a:rPr>
              <a:t>a)	decorations and accessories.</a:t>
            </a:r>
          </a:p>
          <a:p>
            <a:r>
              <a:rPr lang="en-US" b="1" dirty="0">
                <a:latin typeface="Times New Roman" pitchFamily="18" charset="0"/>
                <a:cs typeface="Times New Roman" pitchFamily="18" charset="0"/>
              </a:rPr>
              <a:t>b)	experiment and tradition. </a:t>
            </a:r>
          </a:p>
          <a:p>
            <a:r>
              <a:rPr lang="en-US" b="1" dirty="0">
                <a:latin typeface="Times New Roman" pitchFamily="18" charset="0"/>
                <a:cs typeface="Times New Roman" pitchFamily="18" charset="0"/>
              </a:rPr>
              <a:t>c)	practicality and </a:t>
            </a:r>
            <a:r>
              <a:rPr lang="en-US" b="1" dirty="0" err="1">
                <a:latin typeface="Times New Roman" pitchFamily="18" charset="0"/>
                <a:cs typeface="Times New Roman" pitchFamily="18" charset="0"/>
              </a:rPr>
              <a:t>cosiness</a:t>
            </a:r>
            <a:r>
              <a:rPr lang="en-US" b="1" dirty="0">
                <a:latin typeface="Times New Roman" pitchFamily="18" charset="0"/>
                <a:cs typeface="Times New Roman" pitchFamily="18" charset="0"/>
              </a:rPr>
              <a:t>. </a:t>
            </a:r>
          </a:p>
          <a:p>
            <a:r>
              <a:rPr lang="en-US" b="1" dirty="0">
                <a:latin typeface="Times New Roman" pitchFamily="18" charset="0"/>
                <a:cs typeface="Times New Roman" pitchFamily="18" charset="0"/>
              </a:rPr>
              <a:t>d)	</a:t>
            </a:r>
            <a:r>
              <a:rPr lang="en-US" b="1" dirty="0">
                <a:solidFill>
                  <a:srgbClr val="C00000"/>
                </a:solidFill>
                <a:latin typeface="Times New Roman" pitchFamily="18" charset="0"/>
                <a:cs typeface="Times New Roman" pitchFamily="18" charset="0"/>
              </a:rPr>
              <a:t>hues and dimensions.</a:t>
            </a:r>
          </a:p>
          <a:p>
            <a:endParaRPr lang="en-US" dirty="0"/>
          </a:p>
        </p:txBody>
      </p:sp>
    </p:spTree>
    <p:extLst>
      <p:ext uri="{BB962C8B-B14F-4D97-AF65-F5344CB8AC3E}">
        <p14:creationId xmlns:p14="http://schemas.microsoft.com/office/powerpoint/2010/main" val="151925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31640" y="332657"/>
            <a:ext cx="7128792" cy="5632311"/>
          </a:xfrm>
          <a:prstGeom prst="rect">
            <a:avLst/>
          </a:prstGeom>
        </p:spPr>
        <p:txBody>
          <a:bodyPr wrap="square">
            <a:spAutoFit/>
          </a:bodyPr>
          <a:lstStyle/>
          <a:p>
            <a:r>
              <a:rPr lang="en-US" dirty="0"/>
              <a:t>7.	</a:t>
            </a:r>
            <a:r>
              <a:rPr lang="en-US" b="1" dirty="0">
                <a:latin typeface="Times New Roman" pitchFamily="18" charset="0"/>
                <a:cs typeface="Times New Roman" pitchFamily="18" charset="0"/>
              </a:rPr>
              <a:t>Which of the following is TRUE about Mairead and Robin? </a:t>
            </a:r>
          </a:p>
          <a:p>
            <a:r>
              <a:rPr lang="en-US" b="1" dirty="0">
                <a:latin typeface="Times New Roman" pitchFamily="18" charset="0"/>
                <a:cs typeface="Times New Roman" pitchFamily="18" charset="0"/>
              </a:rPr>
              <a:t>a)	</a:t>
            </a:r>
            <a:r>
              <a:rPr lang="en-US" b="1" dirty="0">
                <a:solidFill>
                  <a:srgbClr val="C00000"/>
                </a:solidFill>
                <a:latin typeface="Times New Roman" pitchFamily="18" charset="0"/>
                <a:cs typeface="Times New Roman" pitchFamily="18" charset="0"/>
              </a:rPr>
              <a:t>They changed jobs after moving to Anglesey.</a:t>
            </a:r>
          </a:p>
          <a:p>
            <a:r>
              <a:rPr lang="en-US" b="1" dirty="0">
                <a:latin typeface="Times New Roman" pitchFamily="18" charset="0"/>
                <a:cs typeface="Times New Roman" pitchFamily="18" charset="0"/>
              </a:rPr>
              <a:t>b)	They had to sell their business to buy a new home. </a:t>
            </a:r>
          </a:p>
          <a:p>
            <a:r>
              <a:rPr lang="en-US" b="1" dirty="0">
                <a:latin typeface="Times New Roman" pitchFamily="18" charset="0"/>
                <a:cs typeface="Times New Roman" pitchFamily="18" charset="0"/>
              </a:rPr>
              <a:t>c)	They agreed on the colour scheme for the new house. </a:t>
            </a:r>
          </a:p>
          <a:p>
            <a:r>
              <a:rPr lang="en-US" b="1" dirty="0">
                <a:latin typeface="Times New Roman" pitchFamily="18" charset="0"/>
                <a:cs typeface="Times New Roman" pitchFamily="18" charset="0"/>
              </a:rPr>
              <a:t>d)	They work together on renovating public buildings</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8.	Mairead’s house can be described as </a:t>
            </a:r>
          </a:p>
          <a:p>
            <a:r>
              <a:rPr lang="en-US" b="1" dirty="0">
                <a:latin typeface="Times New Roman" pitchFamily="18" charset="0"/>
                <a:cs typeface="Times New Roman" pitchFamily="18" charset="0"/>
              </a:rPr>
              <a:t>a)	</a:t>
            </a:r>
            <a:r>
              <a:rPr lang="en-US" b="1" dirty="0">
                <a:solidFill>
                  <a:srgbClr val="C00000"/>
                </a:solidFill>
                <a:latin typeface="Times New Roman" pitchFamily="18" charset="0"/>
                <a:cs typeface="Times New Roman" pitchFamily="18" charset="0"/>
              </a:rPr>
              <a:t>a personal pilot venture.</a:t>
            </a:r>
          </a:p>
          <a:p>
            <a:r>
              <a:rPr lang="en-US" b="1" dirty="0">
                <a:latin typeface="Times New Roman" pitchFamily="18" charset="0"/>
                <a:cs typeface="Times New Roman" pitchFamily="18" charset="0"/>
              </a:rPr>
              <a:t>b)	a lucrative business project. </a:t>
            </a:r>
          </a:p>
          <a:p>
            <a:r>
              <a:rPr lang="en-US" b="1" dirty="0">
                <a:latin typeface="Times New Roman" pitchFamily="18" charset="0"/>
                <a:cs typeface="Times New Roman" pitchFamily="18" charset="0"/>
              </a:rPr>
              <a:t>c)	a safe family investment. </a:t>
            </a:r>
          </a:p>
          <a:p>
            <a:r>
              <a:rPr lang="en-US" b="1" dirty="0">
                <a:latin typeface="Times New Roman" pitchFamily="18" charset="0"/>
                <a:cs typeface="Times New Roman" pitchFamily="18" charset="0"/>
              </a:rPr>
              <a:t>d)	an innovative design studio</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9.	Mairead’s popularity grew due to </a:t>
            </a:r>
          </a:p>
          <a:p>
            <a:r>
              <a:rPr lang="en-US" b="1" dirty="0">
                <a:latin typeface="Times New Roman" pitchFamily="18" charset="0"/>
                <a:cs typeface="Times New Roman" pitchFamily="18" charset="0"/>
              </a:rPr>
              <a:t>a)	her unique bold colour scheme.</a:t>
            </a:r>
          </a:p>
          <a:p>
            <a:r>
              <a:rPr lang="en-US" b="1" dirty="0">
                <a:latin typeface="Times New Roman" pitchFamily="18" charset="0"/>
                <a:cs typeface="Times New Roman" pitchFamily="18" charset="0"/>
              </a:rPr>
              <a:t>b)	established reputation as a designer.</a:t>
            </a:r>
          </a:p>
          <a:p>
            <a:r>
              <a:rPr lang="en-US" b="1" dirty="0">
                <a:latin typeface="Times New Roman" pitchFamily="18" charset="0"/>
                <a:cs typeface="Times New Roman" pitchFamily="18" charset="0"/>
              </a:rPr>
              <a:t>c)	</a:t>
            </a:r>
            <a:r>
              <a:rPr lang="en-US" b="1" dirty="0">
                <a:solidFill>
                  <a:srgbClr val="C00000"/>
                </a:solidFill>
                <a:latin typeface="Times New Roman" pitchFamily="18" charset="0"/>
                <a:cs typeface="Times New Roman" pitchFamily="18" charset="0"/>
              </a:rPr>
              <a:t>word of mouth type of advertising. </a:t>
            </a:r>
          </a:p>
          <a:p>
            <a:r>
              <a:rPr lang="en-US" b="1" dirty="0">
                <a:latin typeface="Times New Roman" pitchFamily="18" charset="0"/>
                <a:cs typeface="Times New Roman" pitchFamily="18" charset="0"/>
              </a:rPr>
              <a:t>d)	her friends business connections</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a:p>
            <a:r>
              <a:rPr lang="en-US" b="1" dirty="0">
                <a:latin typeface="Times New Roman" pitchFamily="18" charset="0"/>
                <a:cs typeface="Times New Roman" pitchFamily="18" charset="0"/>
              </a:rPr>
              <a:t>10.	To become an interior designer Mairead</a:t>
            </a:r>
          </a:p>
          <a:p>
            <a:r>
              <a:rPr lang="en-US" b="1" dirty="0">
                <a:latin typeface="Times New Roman" pitchFamily="18" charset="0"/>
                <a:cs typeface="Times New Roman" pitchFamily="18" charset="0"/>
              </a:rPr>
              <a:t>a)	took a refresher course.</a:t>
            </a:r>
          </a:p>
          <a:p>
            <a:r>
              <a:rPr lang="en-US" b="1" dirty="0">
                <a:latin typeface="Times New Roman" pitchFamily="18" charset="0"/>
                <a:cs typeface="Times New Roman" pitchFamily="18" charset="0"/>
              </a:rPr>
              <a:t>b)	</a:t>
            </a:r>
            <a:r>
              <a:rPr lang="en-US" b="1" dirty="0">
                <a:solidFill>
                  <a:srgbClr val="C00000"/>
                </a:solidFill>
                <a:latin typeface="Times New Roman" pitchFamily="18" charset="0"/>
                <a:cs typeface="Times New Roman" pitchFamily="18" charset="0"/>
              </a:rPr>
              <a:t>did not do anything about it. </a:t>
            </a:r>
          </a:p>
          <a:p>
            <a:r>
              <a:rPr lang="en-US" b="1" dirty="0">
                <a:latin typeface="Times New Roman" pitchFamily="18" charset="0"/>
                <a:cs typeface="Times New Roman" pitchFamily="18" charset="0"/>
              </a:rPr>
              <a:t>c)	studied her friends’ house projects. </a:t>
            </a:r>
          </a:p>
          <a:p>
            <a:r>
              <a:rPr lang="en-US" b="1" dirty="0">
                <a:latin typeface="Times New Roman" pitchFamily="18" charset="0"/>
                <a:cs typeface="Times New Roman" pitchFamily="18" charset="0"/>
              </a:rPr>
              <a:t>d)	used her previous experience.</a:t>
            </a:r>
          </a:p>
        </p:txBody>
      </p:sp>
    </p:spTree>
    <p:extLst>
      <p:ext uri="{BB962C8B-B14F-4D97-AF65-F5344CB8AC3E}">
        <p14:creationId xmlns:p14="http://schemas.microsoft.com/office/powerpoint/2010/main" val="665645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539552" y="332656"/>
            <a:ext cx="8352928" cy="923330"/>
          </a:xfrm>
          <a:prstGeom prst="rect">
            <a:avLst/>
          </a:prstGeom>
        </p:spPr>
        <p:txBody>
          <a:bodyPr wrap="square">
            <a:spAutoFit/>
          </a:bodyPr>
          <a:lstStyle/>
          <a:p>
            <a:r>
              <a:rPr lang="en-US" b="1" u="sng" dirty="0" smtClean="0">
                <a:latin typeface="Times New Roman" pitchFamily="18" charset="0"/>
                <a:cs typeface="Times New Roman" pitchFamily="18" charset="0"/>
              </a:rPr>
              <a:t>Task 2.</a:t>
            </a:r>
            <a:r>
              <a:rPr lang="en-US" b="1" dirty="0" smtClean="0">
                <a:latin typeface="Times New Roman" pitchFamily="18" charset="0"/>
                <a:cs typeface="Times New Roman" pitchFamily="18" charset="0"/>
              </a:rPr>
              <a:t>  For </a:t>
            </a:r>
            <a:r>
              <a:rPr lang="en-US" b="1" dirty="0">
                <a:latin typeface="Times New Roman" pitchFamily="18" charset="0"/>
                <a:cs typeface="Times New Roman" pitchFamily="18" charset="0"/>
              </a:rPr>
              <a:t>items 11–20, read the passage below and choose which of the sentences A–K fit into the numbered gaps in the text. There is one extra sentence which does not fit in any of the gaps.</a:t>
            </a:r>
            <a:endParaRPr lang="ru-RU" b="1" dirty="0">
              <a:latin typeface="Times New Roman" pitchFamily="18" charset="0"/>
              <a:cs typeface="Times New Roman" pitchFamily="18" charset="0"/>
            </a:endParaRPr>
          </a:p>
        </p:txBody>
      </p:sp>
      <p:graphicFrame>
        <p:nvGraphicFramePr>
          <p:cNvPr id="9" name="Таблица 8"/>
          <p:cNvGraphicFramePr>
            <a:graphicFrameLocks noGrp="1"/>
          </p:cNvGraphicFramePr>
          <p:nvPr>
            <p:extLst>
              <p:ext uri="{D42A27DB-BD31-4B8C-83A1-F6EECF244321}">
                <p14:modId xmlns:p14="http://schemas.microsoft.com/office/powerpoint/2010/main" val="3992044379"/>
              </p:ext>
            </p:extLst>
          </p:nvPr>
        </p:nvGraphicFramePr>
        <p:xfrm>
          <a:off x="3784917" y="1447641"/>
          <a:ext cx="3163347" cy="4069590"/>
        </p:xfrm>
        <a:graphic>
          <a:graphicData uri="http://schemas.openxmlformats.org/drawingml/2006/table">
            <a:tbl>
              <a:tblPr firstRow="1" firstCol="1" lastRow="1" lastCol="1" bandRow="1" bandCol="1"/>
              <a:tblGrid>
                <a:gridCol w="1350582">
                  <a:extLst>
                    <a:ext uri="{9D8B030D-6E8A-4147-A177-3AD203B41FA5}">
                      <a16:colId xmlns:a16="http://schemas.microsoft.com/office/drawing/2014/main" val="20000"/>
                    </a:ext>
                  </a:extLst>
                </a:gridCol>
                <a:gridCol w="1812765">
                  <a:extLst>
                    <a:ext uri="{9D8B030D-6E8A-4147-A177-3AD203B41FA5}">
                      <a16:colId xmlns:a16="http://schemas.microsoft.com/office/drawing/2014/main" val="20001"/>
                    </a:ext>
                  </a:extLst>
                </a:gridCol>
              </a:tblGrid>
              <a:tr h="405947">
                <a:tc>
                  <a:txBody>
                    <a:bodyPr/>
                    <a:lstStyle/>
                    <a:p>
                      <a:pPr marL="5080" algn="ctr">
                        <a:lnSpc>
                          <a:spcPts val="1505"/>
                        </a:lnSpc>
                        <a:spcAft>
                          <a:spcPts val="0"/>
                        </a:spcAft>
                      </a:pPr>
                      <a:r>
                        <a:rPr lang="en-US" sz="2000" b="1" dirty="0" smtClean="0">
                          <a:effectLst/>
                          <a:latin typeface="Times New Roman"/>
                          <a:ea typeface="Times New Roman"/>
                          <a:cs typeface="Times New Roman"/>
                        </a:rPr>
                        <a:t>11</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505"/>
                        </a:lnSpc>
                        <a:spcAft>
                          <a:spcPts val="0"/>
                        </a:spcAft>
                      </a:pPr>
                      <a:r>
                        <a:rPr lang="en-US" sz="2000" dirty="0">
                          <a:effectLst/>
                          <a:latin typeface="Times New Roman"/>
                          <a:ea typeface="Times New Roman"/>
                          <a:cs typeface="Times New Roman"/>
                        </a:rPr>
                        <a:t>I</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8477">
                <a:tc>
                  <a:txBody>
                    <a:bodyPr/>
                    <a:lstStyle/>
                    <a:p>
                      <a:pPr marL="5080" algn="ctr">
                        <a:lnSpc>
                          <a:spcPts val="1520"/>
                        </a:lnSpc>
                        <a:spcAft>
                          <a:spcPts val="0"/>
                        </a:spcAft>
                      </a:pPr>
                      <a:r>
                        <a:rPr lang="en-US" sz="2000" b="1" dirty="0" smtClean="0">
                          <a:effectLst/>
                          <a:latin typeface="Times New Roman"/>
                          <a:ea typeface="Times New Roman"/>
                          <a:cs typeface="Times New Roman"/>
                        </a:rPr>
                        <a:t>12</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ts val="1520"/>
                        </a:lnSpc>
                        <a:spcAft>
                          <a:spcPts val="0"/>
                        </a:spcAft>
                      </a:pPr>
                      <a:r>
                        <a:rPr lang="en-US" sz="2000" dirty="0">
                          <a:effectLst/>
                          <a:latin typeface="Times New Roman"/>
                          <a:ea typeface="Times New Roman"/>
                          <a:cs typeface="Times New Roman"/>
                        </a:rPr>
                        <a:t>C</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05947">
                <a:tc>
                  <a:txBody>
                    <a:bodyPr/>
                    <a:lstStyle/>
                    <a:p>
                      <a:pPr marL="5080" algn="ctr">
                        <a:lnSpc>
                          <a:spcPts val="1505"/>
                        </a:lnSpc>
                        <a:spcAft>
                          <a:spcPts val="0"/>
                        </a:spcAft>
                      </a:pPr>
                      <a:r>
                        <a:rPr lang="en-US" sz="2000" b="1" dirty="0" smtClean="0">
                          <a:effectLst/>
                          <a:latin typeface="Times New Roman"/>
                          <a:ea typeface="Times New Roman"/>
                          <a:cs typeface="Times New Roman"/>
                        </a:rPr>
                        <a:t>13</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ts val="1505"/>
                        </a:lnSpc>
                        <a:spcAft>
                          <a:spcPts val="0"/>
                        </a:spcAft>
                      </a:pPr>
                      <a:r>
                        <a:rPr lang="en-US" sz="2000" dirty="0">
                          <a:effectLst/>
                          <a:latin typeface="Times New Roman"/>
                          <a:ea typeface="Times New Roman"/>
                          <a:cs typeface="Times New Roman"/>
                        </a:rPr>
                        <a:t>E</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05947">
                <a:tc>
                  <a:txBody>
                    <a:bodyPr/>
                    <a:lstStyle/>
                    <a:p>
                      <a:pPr marL="5080" algn="ctr">
                        <a:lnSpc>
                          <a:spcPts val="1510"/>
                        </a:lnSpc>
                        <a:spcAft>
                          <a:spcPts val="0"/>
                        </a:spcAft>
                      </a:pPr>
                      <a:r>
                        <a:rPr lang="en-US" sz="2000" b="1" dirty="0" smtClean="0">
                          <a:effectLst/>
                          <a:latin typeface="Times New Roman"/>
                          <a:ea typeface="Times New Roman"/>
                          <a:cs typeface="Times New Roman"/>
                        </a:rPr>
                        <a:t>14</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 algn="ctr">
                        <a:lnSpc>
                          <a:spcPts val="1510"/>
                        </a:lnSpc>
                        <a:spcAft>
                          <a:spcPts val="0"/>
                        </a:spcAft>
                      </a:pPr>
                      <a:r>
                        <a:rPr lang="en-US" sz="2000" dirty="0">
                          <a:effectLst/>
                          <a:latin typeface="Times New Roman"/>
                          <a:ea typeface="Times New Roman"/>
                          <a:cs typeface="Times New Roman"/>
                        </a:rPr>
                        <a:t>A</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08477">
                <a:tc>
                  <a:txBody>
                    <a:bodyPr/>
                    <a:lstStyle/>
                    <a:p>
                      <a:pPr marL="5080" algn="ctr">
                        <a:lnSpc>
                          <a:spcPts val="1520"/>
                        </a:lnSpc>
                        <a:spcAft>
                          <a:spcPts val="0"/>
                        </a:spcAft>
                      </a:pPr>
                      <a:r>
                        <a:rPr lang="en-US" sz="2000" b="1" dirty="0" smtClean="0">
                          <a:effectLst/>
                          <a:latin typeface="Times New Roman"/>
                          <a:ea typeface="Times New Roman"/>
                          <a:cs typeface="Times New Roman"/>
                        </a:rPr>
                        <a:t>15</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 algn="ctr">
                        <a:lnSpc>
                          <a:spcPts val="1520"/>
                        </a:lnSpc>
                        <a:spcAft>
                          <a:spcPts val="0"/>
                        </a:spcAft>
                      </a:pPr>
                      <a:r>
                        <a:rPr lang="en-US" sz="2000" dirty="0">
                          <a:effectLst/>
                          <a:latin typeface="Times New Roman"/>
                          <a:ea typeface="Times New Roman"/>
                          <a:cs typeface="Times New Roman"/>
                        </a:rPr>
                        <a:t>K</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05947">
                <a:tc>
                  <a:txBody>
                    <a:bodyPr/>
                    <a:lstStyle/>
                    <a:p>
                      <a:pPr marL="5080" algn="ctr">
                        <a:lnSpc>
                          <a:spcPts val="1505"/>
                        </a:lnSpc>
                        <a:spcAft>
                          <a:spcPts val="0"/>
                        </a:spcAft>
                      </a:pPr>
                      <a:r>
                        <a:rPr lang="en-US" sz="2000" b="1" dirty="0" smtClean="0">
                          <a:effectLst/>
                          <a:latin typeface="Times New Roman"/>
                          <a:ea typeface="Times New Roman"/>
                          <a:cs typeface="Times New Roman"/>
                        </a:rPr>
                        <a:t>16</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 algn="ctr">
                        <a:lnSpc>
                          <a:spcPts val="1505"/>
                        </a:lnSpc>
                        <a:spcAft>
                          <a:spcPts val="0"/>
                        </a:spcAft>
                      </a:pPr>
                      <a:r>
                        <a:rPr lang="en-US" sz="2000" dirty="0">
                          <a:effectLst/>
                          <a:latin typeface="Times New Roman"/>
                          <a:ea typeface="Times New Roman"/>
                          <a:cs typeface="Times New Roman"/>
                        </a:rPr>
                        <a:t>B</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05947">
                <a:tc>
                  <a:txBody>
                    <a:bodyPr/>
                    <a:lstStyle/>
                    <a:p>
                      <a:pPr marL="5080" algn="ctr">
                        <a:lnSpc>
                          <a:spcPts val="1505"/>
                        </a:lnSpc>
                        <a:spcAft>
                          <a:spcPts val="0"/>
                        </a:spcAft>
                      </a:pPr>
                      <a:r>
                        <a:rPr lang="en-US" sz="2000" b="1" dirty="0" smtClean="0">
                          <a:effectLst/>
                          <a:latin typeface="Times New Roman"/>
                          <a:ea typeface="Times New Roman"/>
                          <a:cs typeface="Times New Roman"/>
                        </a:rPr>
                        <a:t>17</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 algn="ctr">
                        <a:lnSpc>
                          <a:spcPts val="1505"/>
                        </a:lnSpc>
                        <a:spcAft>
                          <a:spcPts val="0"/>
                        </a:spcAft>
                      </a:pPr>
                      <a:r>
                        <a:rPr lang="en-US" sz="2000" dirty="0">
                          <a:effectLst/>
                          <a:latin typeface="Times New Roman"/>
                          <a:ea typeface="Times New Roman"/>
                          <a:cs typeface="Times New Roman"/>
                        </a:rPr>
                        <a:t>G</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08477">
                <a:tc>
                  <a:txBody>
                    <a:bodyPr/>
                    <a:lstStyle/>
                    <a:p>
                      <a:pPr marL="5080" algn="ctr">
                        <a:lnSpc>
                          <a:spcPts val="1520"/>
                        </a:lnSpc>
                        <a:spcAft>
                          <a:spcPts val="0"/>
                        </a:spcAft>
                      </a:pPr>
                      <a:r>
                        <a:rPr lang="en-US" sz="2000" b="1" dirty="0" smtClean="0">
                          <a:effectLst/>
                          <a:latin typeface="Times New Roman"/>
                          <a:ea typeface="Times New Roman"/>
                          <a:cs typeface="Times New Roman"/>
                        </a:rPr>
                        <a:t>18</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 algn="ctr">
                        <a:lnSpc>
                          <a:spcPts val="1520"/>
                        </a:lnSpc>
                        <a:spcAft>
                          <a:spcPts val="0"/>
                        </a:spcAft>
                      </a:pPr>
                      <a:r>
                        <a:rPr lang="en-US" sz="2000" dirty="0">
                          <a:effectLst/>
                          <a:latin typeface="Times New Roman"/>
                          <a:ea typeface="Times New Roman"/>
                          <a:cs typeface="Times New Roman"/>
                        </a:rPr>
                        <a:t>H</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05947">
                <a:tc>
                  <a:txBody>
                    <a:bodyPr/>
                    <a:lstStyle/>
                    <a:p>
                      <a:pPr marL="5080" algn="ctr">
                        <a:lnSpc>
                          <a:spcPts val="1505"/>
                        </a:lnSpc>
                        <a:spcAft>
                          <a:spcPts val="0"/>
                        </a:spcAft>
                      </a:pPr>
                      <a:r>
                        <a:rPr lang="en-US" sz="2000" b="1" dirty="0" smtClean="0">
                          <a:effectLst/>
                          <a:latin typeface="Times New Roman"/>
                          <a:ea typeface="Times New Roman"/>
                          <a:cs typeface="Times New Roman"/>
                        </a:rPr>
                        <a:t>19</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 algn="ctr">
                        <a:lnSpc>
                          <a:spcPts val="1505"/>
                        </a:lnSpc>
                        <a:spcAft>
                          <a:spcPts val="0"/>
                        </a:spcAft>
                      </a:pPr>
                      <a:r>
                        <a:rPr lang="en-US" sz="2000" dirty="0">
                          <a:effectLst/>
                          <a:latin typeface="Times New Roman"/>
                          <a:ea typeface="Times New Roman"/>
                          <a:cs typeface="Times New Roman"/>
                        </a:rPr>
                        <a:t>F</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08477">
                <a:tc>
                  <a:txBody>
                    <a:bodyPr/>
                    <a:lstStyle/>
                    <a:p>
                      <a:pPr marL="137160" marR="129540" algn="ctr">
                        <a:lnSpc>
                          <a:spcPts val="1520"/>
                        </a:lnSpc>
                        <a:spcAft>
                          <a:spcPts val="0"/>
                        </a:spcAft>
                      </a:pPr>
                      <a:r>
                        <a:rPr lang="en-US" sz="2000" b="1" dirty="0" smtClean="0">
                          <a:effectLst/>
                          <a:latin typeface="Times New Roman"/>
                          <a:ea typeface="Times New Roman"/>
                          <a:cs typeface="Times New Roman"/>
                        </a:rPr>
                        <a:t>20</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715" algn="ctr">
                        <a:lnSpc>
                          <a:spcPts val="1520"/>
                        </a:lnSpc>
                        <a:spcAft>
                          <a:spcPts val="0"/>
                        </a:spcAft>
                      </a:pPr>
                      <a:r>
                        <a:rPr lang="en-US" sz="2000" dirty="0">
                          <a:effectLst/>
                          <a:latin typeface="Times New Roman"/>
                          <a:ea typeface="Times New Roman"/>
                          <a:cs typeface="Times New Roman"/>
                        </a:rPr>
                        <a:t>J</a:t>
                      </a:r>
                      <a:endParaRPr lang="ru-RU" sz="2000" dirty="0">
                        <a:effectLst/>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6929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548680"/>
            <a:ext cx="8136904" cy="4176464"/>
          </a:xfrm>
        </p:spPr>
        <p:txBody>
          <a:bodyPr>
            <a:normAutofit lnSpcReduction="10000"/>
          </a:bodyPr>
          <a:lstStyle/>
          <a:p>
            <a:pPr marL="45720" indent="0">
              <a:buNone/>
            </a:pPr>
            <a:r>
              <a:rPr lang="en-US" dirty="0">
                <a:solidFill>
                  <a:schemeClr val="tx1"/>
                </a:solidFill>
                <a:latin typeface="Times New Roman" pitchFamily="18" charset="0"/>
                <a:cs typeface="Times New Roman" pitchFamily="18" charset="0"/>
              </a:rPr>
              <a:t> </a:t>
            </a:r>
            <a:r>
              <a:rPr lang="en-US" b="1" u="sng" dirty="0">
                <a:solidFill>
                  <a:schemeClr val="tx1"/>
                </a:solidFill>
                <a:latin typeface="Times New Roman" pitchFamily="18" charset="0"/>
                <a:cs typeface="Times New Roman" pitchFamily="18" charset="0"/>
              </a:rPr>
              <a:t>Task 1</a:t>
            </a:r>
          </a:p>
          <a:p>
            <a:pPr marL="45720" indent="0">
              <a:buNone/>
            </a:pPr>
            <a:r>
              <a:rPr lang="en-US" dirty="0">
                <a:solidFill>
                  <a:schemeClr val="tx1"/>
                </a:solidFill>
                <a:latin typeface="Times New Roman" pitchFamily="18" charset="0"/>
                <a:cs typeface="Times New Roman" pitchFamily="18" charset="0"/>
              </a:rPr>
              <a:t>For items 1–5, read the text below and think of the word which best fits each gap. Write down the needed word in your answer sheet. The first example (0) is done for you.</a:t>
            </a:r>
          </a:p>
          <a:p>
            <a:pPr marL="45720" indent="0">
              <a:buNone/>
            </a:pPr>
            <a:r>
              <a:rPr lang="en-US" dirty="0">
                <a:solidFill>
                  <a:schemeClr val="tx1"/>
                </a:solidFill>
                <a:latin typeface="Times New Roman" pitchFamily="18" charset="0"/>
                <a:cs typeface="Times New Roman" pitchFamily="18" charset="0"/>
              </a:rPr>
              <a:t>Example: (0). among</a:t>
            </a:r>
            <a:endParaRPr lang="de-DE" dirty="0" smtClean="0">
              <a:solidFill>
                <a:schemeClr val="tx1"/>
              </a:solidFill>
              <a:latin typeface="Times New Roman" pitchFamily="18" charset="0"/>
              <a:cs typeface="Times New Roman" pitchFamily="18" charset="0"/>
            </a:endParaRPr>
          </a:p>
          <a:p>
            <a:pPr marL="502920" indent="-457200">
              <a:buFont typeface="+mj-lt"/>
              <a:buAutoNum type="arabicPeriod"/>
            </a:pPr>
            <a:r>
              <a:rPr lang="de-DE" b="1" dirty="0" smtClean="0">
                <a:solidFill>
                  <a:schemeClr val="tx1"/>
                </a:solidFill>
                <a:latin typeface="Times New Roman" pitchFamily="18" charset="0"/>
                <a:cs typeface="Times New Roman" pitchFamily="18" charset="0"/>
              </a:rPr>
              <a:t>of</a:t>
            </a:r>
            <a:r>
              <a:rPr lang="de-DE" b="1" dirty="0">
                <a:solidFill>
                  <a:schemeClr val="tx1"/>
                </a:solidFill>
                <a:latin typeface="Times New Roman" pitchFamily="18" charset="0"/>
                <a:cs typeface="Times New Roman" pitchFamily="18" charset="0"/>
              </a:rPr>
              <a:t>; about; </a:t>
            </a:r>
            <a:r>
              <a:rPr lang="de-DE" b="1" dirty="0" smtClean="0">
                <a:solidFill>
                  <a:schemeClr val="tx1"/>
                </a:solidFill>
                <a:latin typeface="Times New Roman" pitchFamily="18" charset="0"/>
                <a:cs typeface="Times New Roman" pitchFamily="18" charset="0"/>
              </a:rPr>
              <a:t>at </a:t>
            </a:r>
          </a:p>
          <a:p>
            <a:pPr marL="502920" indent="-457200">
              <a:buFont typeface="+mj-lt"/>
              <a:buAutoNum type="arabicPeriod"/>
            </a:pPr>
            <a:r>
              <a:rPr lang="de-DE" b="1" dirty="0">
                <a:solidFill>
                  <a:schemeClr val="tx1"/>
                </a:solidFill>
                <a:latin typeface="Times New Roman" pitchFamily="18" charset="0"/>
                <a:cs typeface="Times New Roman" pitchFamily="18" charset="0"/>
              </a:rPr>
              <a:t>s</a:t>
            </a:r>
            <a:r>
              <a:rPr lang="de-DE" b="1" dirty="0" smtClean="0">
                <a:solidFill>
                  <a:schemeClr val="tx1"/>
                </a:solidFill>
                <a:latin typeface="Times New Roman" pitchFamily="18" charset="0"/>
                <a:cs typeface="Times New Roman" pitchFamily="18" charset="0"/>
              </a:rPr>
              <a:t>uffering</a:t>
            </a:r>
          </a:p>
          <a:p>
            <a:pPr marL="502920" indent="-457200">
              <a:buFont typeface="+mj-lt"/>
              <a:buAutoNum type="arabicPeriod"/>
            </a:pPr>
            <a:r>
              <a:rPr lang="de-DE" b="1" dirty="0">
                <a:solidFill>
                  <a:schemeClr val="tx1"/>
                </a:solidFill>
                <a:latin typeface="Times New Roman" pitchFamily="18" charset="0"/>
                <a:cs typeface="Times New Roman" pitchFamily="18" charset="0"/>
              </a:rPr>
              <a:t>i</a:t>
            </a:r>
            <a:r>
              <a:rPr lang="de-DE" b="1" dirty="0" smtClean="0">
                <a:solidFill>
                  <a:schemeClr val="tx1"/>
                </a:solidFill>
                <a:latin typeface="Times New Roman" pitchFamily="18" charset="0"/>
                <a:cs typeface="Times New Roman" pitchFamily="18" charset="0"/>
              </a:rPr>
              <a:t>s </a:t>
            </a:r>
          </a:p>
          <a:p>
            <a:pPr marL="502920" indent="-457200">
              <a:buFont typeface="+mj-lt"/>
              <a:buAutoNum type="arabicPeriod"/>
            </a:pPr>
            <a:r>
              <a:rPr lang="de-DE" b="1" dirty="0">
                <a:solidFill>
                  <a:schemeClr val="tx1"/>
                </a:solidFill>
                <a:latin typeface="Times New Roman" pitchFamily="18" charset="0"/>
                <a:cs typeface="Times New Roman" pitchFamily="18" charset="0"/>
              </a:rPr>
              <a:t>w</a:t>
            </a:r>
            <a:r>
              <a:rPr lang="de-DE" b="1" dirty="0" smtClean="0">
                <a:solidFill>
                  <a:schemeClr val="tx1"/>
                </a:solidFill>
                <a:latin typeface="Times New Roman" pitchFamily="18" charset="0"/>
                <a:cs typeface="Times New Roman" pitchFamily="18" charset="0"/>
              </a:rPr>
              <a:t>ith </a:t>
            </a:r>
          </a:p>
          <a:p>
            <a:pPr marL="502920" indent="-457200">
              <a:buFont typeface="+mj-lt"/>
              <a:buAutoNum type="arabicPeriod"/>
            </a:pPr>
            <a:r>
              <a:rPr lang="de-DE" b="1" dirty="0">
                <a:solidFill>
                  <a:schemeClr val="tx1"/>
                </a:solidFill>
                <a:latin typeface="Times New Roman" pitchFamily="18" charset="0"/>
                <a:cs typeface="Times New Roman" pitchFamily="18" charset="0"/>
              </a:rPr>
              <a:t>a</a:t>
            </a:r>
            <a:r>
              <a:rPr lang="de-DE" b="1" dirty="0" smtClean="0">
                <a:solidFill>
                  <a:schemeClr val="tx1"/>
                </a:solidFill>
                <a:latin typeface="Times New Roman" pitchFamily="18" charset="0"/>
                <a:cs typeface="Times New Roman" pitchFamily="18" charset="0"/>
              </a:rPr>
              <a:t>t </a:t>
            </a:r>
            <a:endParaRPr lang="ru-RU" b="1" dirty="0">
              <a:solidFill>
                <a:schemeClr val="tx1"/>
              </a:solidFill>
              <a:latin typeface="Times New Roman" pitchFamily="18" charset="0"/>
              <a:cs typeface="Times New Roman" pitchFamily="18" charset="0"/>
            </a:endParaRPr>
          </a:p>
        </p:txBody>
      </p:sp>
      <p:sp>
        <p:nvSpPr>
          <p:cNvPr id="6" name="Заголовок 1"/>
          <p:cNvSpPr>
            <a:spLocks noGrp="1"/>
          </p:cNvSpPr>
          <p:nvPr>
            <p:ph type="title"/>
          </p:nvPr>
        </p:nvSpPr>
        <p:spPr>
          <a:xfrm>
            <a:off x="1475656" y="5085184"/>
            <a:ext cx="7488832" cy="1512168"/>
          </a:xfrm>
        </p:spPr>
        <p:txBody>
          <a:bodyPr/>
          <a:lstStyle/>
          <a:p>
            <a:r>
              <a:rPr lang="ru-RU" sz="1800" dirty="0">
                <a:solidFill>
                  <a:schemeClr val="tx1"/>
                </a:solidFill>
                <a:latin typeface="Times New Roman" pitchFamily="18" charset="0"/>
                <a:cs typeface="Times New Roman" pitchFamily="18" charset="0"/>
              </a:rPr>
              <a:t>Use of English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 В вопросах 1-20 учитывается орфография. При наличии орфографической ошибки балл не начисляется.</a:t>
            </a:r>
          </a:p>
        </p:txBody>
      </p:sp>
    </p:spTree>
    <p:extLst>
      <p:ext uri="{BB962C8B-B14F-4D97-AF65-F5344CB8AC3E}">
        <p14:creationId xmlns:p14="http://schemas.microsoft.com/office/powerpoint/2010/main" val="1892418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5085184"/>
            <a:ext cx="7488832" cy="1512168"/>
          </a:xfrm>
        </p:spPr>
        <p:txBody>
          <a:bodyPr/>
          <a:lstStyle/>
          <a:p>
            <a:r>
              <a:rPr lang="ru-RU" sz="1800" dirty="0">
                <a:solidFill>
                  <a:schemeClr val="tx1"/>
                </a:solidFill>
                <a:latin typeface="Times New Roman" pitchFamily="18" charset="0"/>
                <a:cs typeface="Times New Roman" pitchFamily="18" charset="0"/>
              </a:rPr>
              <a:t>Use of English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 В вопросах 1-20 учитывается орфография. При наличии орфографической ошибки балл не начисляется.</a:t>
            </a:r>
          </a:p>
        </p:txBody>
      </p:sp>
      <p:sp>
        <p:nvSpPr>
          <p:cNvPr id="3" name="Объект 2"/>
          <p:cNvSpPr>
            <a:spLocks noGrp="1"/>
          </p:cNvSpPr>
          <p:nvPr>
            <p:ph sz="quarter" idx="13"/>
          </p:nvPr>
        </p:nvSpPr>
        <p:spPr>
          <a:xfrm>
            <a:off x="467544" y="332656"/>
            <a:ext cx="8280920" cy="4176464"/>
          </a:xfrm>
        </p:spPr>
        <p:txBody>
          <a:bodyPr/>
          <a:lstStyle/>
          <a:p>
            <a:pPr marL="45720" indent="0">
              <a:buNone/>
            </a:pPr>
            <a:r>
              <a:rPr lang="en-US" sz="1800" b="1" u="sng" dirty="0">
                <a:solidFill>
                  <a:schemeClr val="tx1"/>
                </a:solidFill>
                <a:latin typeface="Times New Roman" pitchFamily="18" charset="0"/>
                <a:cs typeface="Times New Roman" pitchFamily="18" charset="0"/>
              </a:rPr>
              <a:t>Task 2</a:t>
            </a:r>
          </a:p>
          <a:p>
            <a:pPr marL="45720" indent="0">
              <a:buNone/>
            </a:pPr>
            <a:r>
              <a:rPr lang="en-US" sz="1800" b="1" dirty="0">
                <a:solidFill>
                  <a:schemeClr val="tx1"/>
                </a:solidFill>
                <a:latin typeface="Times New Roman" pitchFamily="18" charset="0"/>
                <a:cs typeface="Times New Roman" pitchFamily="18" charset="0"/>
              </a:rPr>
              <a:t>For items 6–10, complete the second sentence so that it has a similar meaning to the first sentence, using the word given. DO NOT CHANGE the </a:t>
            </a:r>
            <a:r>
              <a:rPr lang="ru-RU" sz="1800" b="1" dirty="0" smtClean="0">
                <a:solidFill>
                  <a:schemeClr val="tx1"/>
                </a:solidFill>
                <a:latin typeface="Times New Roman" pitchFamily="18" charset="0"/>
                <a:cs typeface="Times New Roman" pitchFamily="18" charset="0"/>
              </a:rPr>
              <a:t> </a:t>
            </a:r>
            <a:r>
              <a:rPr lang="en-US" sz="1800" b="1" dirty="0" smtClean="0">
                <a:solidFill>
                  <a:schemeClr val="tx1"/>
                </a:solidFill>
                <a:latin typeface="Times New Roman" pitchFamily="18" charset="0"/>
                <a:cs typeface="Times New Roman" pitchFamily="18" charset="0"/>
              </a:rPr>
              <a:t>word </a:t>
            </a:r>
            <a:r>
              <a:rPr lang="en-US" sz="1800" b="1" dirty="0">
                <a:solidFill>
                  <a:schemeClr val="tx1"/>
                </a:solidFill>
                <a:latin typeface="Times New Roman" pitchFamily="18" charset="0"/>
                <a:cs typeface="Times New Roman" pitchFamily="18" charset="0"/>
              </a:rPr>
              <a:t>given. You should use between three and six words, including the word given. Write down the needed words in your answer sheet.</a:t>
            </a:r>
          </a:p>
          <a:p>
            <a:pPr marL="45720" indent="0">
              <a:buNone/>
            </a:pPr>
            <a:endParaRPr lang="de-DE" sz="1800" b="1" dirty="0" smtClean="0">
              <a:solidFill>
                <a:schemeClr val="tx1"/>
              </a:solidFill>
              <a:latin typeface="Times New Roman" pitchFamily="18" charset="0"/>
              <a:cs typeface="Times New Roman" pitchFamily="18" charset="0"/>
            </a:endParaRPr>
          </a:p>
          <a:p>
            <a:pPr marL="45720" indent="0">
              <a:buNone/>
            </a:pPr>
            <a:r>
              <a:rPr lang="de-DE" sz="1800" b="1" dirty="0" smtClean="0">
                <a:solidFill>
                  <a:schemeClr val="tx1"/>
                </a:solidFill>
                <a:latin typeface="Times New Roman" pitchFamily="18" charset="0"/>
                <a:cs typeface="Times New Roman" pitchFamily="18" charset="0"/>
              </a:rPr>
              <a:t>6. </a:t>
            </a:r>
            <a:r>
              <a:rPr lang="de-DE" sz="2000" dirty="0" smtClean="0">
                <a:solidFill>
                  <a:schemeClr val="tx1"/>
                </a:solidFill>
                <a:latin typeface="Times New Roman" pitchFamily="18" charset="0"/>
                <a:cs typeface="Times New Roman" pitchFamily="18" charset="0"/>
              </a:rPr>
              <a:t>to </a:t>
            </a:r>
            <a:r>
              <a:rPr lang="de-DE" sz="2000" u="sng" dirty="0">
                <a:solidFill>
                  <a:schemeClr val="tx1"/>
                </a:solidFill>
                <a:latin typeface="Times New Roman" pitchFamily="18" charset="0"/>
                <a:cs typeface="Times New Roman" pitchFamily="18" charset="0"/>
              </a:rPr>
              <a:t>being </a:t>
            </a:r>
            <a:r>
              <a:rPr lang="de-DE" sz="2000" dirty="0">
                <a:solidFill>
                  <a:schemeClr val="tx1"/>
                </a:solidFill>
                <a:latin typeface="Times New Roman" pitchFamily="18" charset="0"/>
                <a:cs typeface="Times New Roman" pitchFamily="18" charset="0"/>
              </a:rPr>
              <a:t>spoken (to</a:t>
            </a:r>
            <a:r>
              <a:rPr lang="de-DE" sz="2000" dirty="0" smtClean="0">
                <a:solidFill>
                  <a:schemeClr val="tx1"/>
                </a:solidFill>
                <a:latin typeface="Times New Roman" pitchFamily="18" charset="0"/>
                <a:cs typeface="Times New Roman" pitchFamily="18" charset="0"/>
              </a:rPr>
              <a:t>)</a:t>
            </a:r>
          </a:p>
          <a:p>
            <a:pPr marL="45720" indent="0">
              <a:buNone/>
            </a:pPr>
            <a:r>
              <a:rPr lang="en-US" sz="2000" dirty="0" smtClean="0">
                <a:solidFill>
                  <a:schemeClr val="tx1"/>
                </a:solidFill>
                <a:latin typeface="Times New Roman" pitchFamily="18" charset="0"/>
                <a:cs typeface="Times New Roman" pitchFamily="18" charset="0"/>
              </a:rPr>
              <a:t>7</a:t>
            </a:r>
            <a:r>
              <a:rPr lang="en-US" sz="2000" u="sng" dirty="0" smtClean="0">
                <a:solidFill>
                  <a:schemeClr val="tx1"/>
                </a:solidFill>
                <a:latin typeface="Times New Roman" pitchFamily="18" charset="0"/>
                <a:cs typeface="Times New Roman" pitchFamily="18" charset="0"/>
              </a:rPr>
              <a:t>. matter </a:t>
            </a:r>
            <a:r>
              <a:rPr lang="en-US" sz="2000" dirty="0">
                <a:solidFill>
                  <a:schemeClr val="tx1"/>
                </a:solidFill>
                <a:latin typeface="Times New Roman" pitchFamily="18" charset="0"/>
                <a:cs typeface="Times New Roman" pitchFamily="18" charset="0"/>
              </a:rPr>
              <a:t>how hard he/Jack tried, he/Jack; matter what he/Jack tried, </a:t>
            </a:r>
            <a:r>
              <a:rPr lang="en-US" sz="2000" dirty="0" smtClean="0">
                <a:solidFill>
                  <a:schemeClr val="tx1"/>
                </a:solidFill>
                <a:latin typeface="Times New Roman" pitchFamily="18" charset="0"/>
                <a:cs typeface="Times New Roman" pitchFamily="18" charset="0"/>
              </a:rPr>
              <a:t>he/Jack</a:t>
            </a:r>
          </a:p>
          <a:p>
            <a:pPr marL="45720" indent="0">
              <a:buNone/>
            </a:pPr>
            <a:r>
              <a:rPr lang="en-US" sz="2000" dirty="0" smtClean="0">
                <a:solidFill>
                  <a:schemeClr val="tx1"/>
                </a:solidFill>
                <a:latin typeface="Times New Roman" pitchFamily="18" charset="0"/>
                <a:cs typeface="Times New Roman" pitchFamily="18" charset="0"/>
              </a:rPr>
              <a:t>8. make </a:t>
            </a:r>
            <a:r>
              <a:rPr lang="en-US" sz="2000" dirty="0">
                <a:solidFill>
                  <a:schemeClr val="tx1"/>
                </a:solidFill>
                <a:latin typeface="Times New Roman" pitchFamily="18" charset="0"/>
                <a:cs typeface="Times New Roman" pitchFamily="18" charset="0"/>
              </a:rPr>
              <a:t>(absolutely) no </a:t>
            </a:r>
            <a:r>
              <a:rPr lang="en-US" sz="2000" u="sng" dirty="0">
                <a:solidFill>
                  <a:schemeClr val="tx1"/>
                </a:solidFill>
                <a:latin typeface="Times New Roman" pitchFamily="18" charset="0"/>
                <a:cs typeface="Times New Roman" pitchFamily="18" charset="0"/>
              </a:rPr>
              <a:t>sense</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of</a:t>
            </a:r>
          </a:p>
          <a:p>
            <a:pPr marL="45720" indent="0">
              <a:buNone/>
            </a:pPr>
            <a:r>
              <a:rPr lang="de-DE" sz="2000" dirty="0" smtClean="0">
                <a:solidFill>
                  <a:schemeClr val="tx1"/>
                </a:solidFill>
                <a:latin typeface="Times New Roman" pitchFamily="18" charset="0"/>
                <a:cs typeface="Times New Roman" pitchFamily="18" charset="0"/>
              </a:rPr>
              <a:t>9. as </a:t>
            </a:r>
            <a:r>
              <a:rPr lang="de-DE" sz="2000" dirty="0">
                <a:solidFill>
                  <a:schemeClr val="tx1"/>
                </a:solidFill>
                <a:latin typeface="Times New Roman" pitchFamily="18" charset="0"/>
                <a:cs typeface="Times New Roman" pitchFamily="18" charset="0"/>
              </a:rPr>
              <a:t>a </a:t>
            </a:r>
            <a:r>
              <a:rPr lang="de-DE" sz="2000" u="sng" dirty="0">
                <a:solidFill>
                  <a:schemeClr val="tx1"/>
                </a:solidFill>
                <a:latin typeface="Times New Roman" pitchFamily="18" charset="0"/>
                <a:cs typeface="Times New Roman" pitchFamily="18" charset="0"/>
              </a:rPr>
              <a:t>shock</a:t>
            </a:r>
            <a:r>
              <a:rPr lang="de-DE" sz="2000" dirty="0">
                <a:solidFill>
                  <a:schemeClr val="tx1"/>
                </a:solidFill>
                <a:latin typeface="Times New Roman" pitchFamily="18" charset="0"/>
                <a:cs typeface="Times New Roman" pitchFamily="18" charset="0"/>
              </a:rPr>
              <a:t> </a:t>
            </a:r>
            <a:r>
              <a:rPr lang="de-DE" sz="2000" dirty="0" smtClean="0">
                <a:solidFill>
                  <a:schemeClr val="tx1"/>
                </a:solidFill>
                <a:latin typeface="Times New Roman" pitchFamily="18" charset="0"/>
                <a:cs typeface="Times New Roman" pitchFamily="18" charset="0"/>
              </a:rPr>
              <a:t>to</a:t>
            </a:r>
          </a:p>
          <a:p>
            <a:pPr marL="45720" indent="0">
              <a:buNone/>
            </a:pPr>
            <a:r>
              <a:rPr lang="en-US" sz="2000" dirty="0" smtClean="0">
                <a:solidFill>
                  <a:schemeClr val="tx1"/>
                </a:solidFill>
                <a:latin typeface="Times New Roman" pitchFamily="18" charset="0"/>
                <a:cs typeface="Times New Roman" pitchFamily="18" charset="0"/>
              </a:rPr>
              <a:t>10. no </a:t>
            </a:r>
            <a:r>
              <a:rPr lang="en-US" sz="2000" dirty="0">
                <a:solidFill>
                  <a:schemeClr val="tx1"/>
                </a:solidFill>
                <a:latin typeface="Times New Roman" pitchFamily="18" charset="0"/>
                <a:cs typeface="Times New Roman" pitchFamily="18" charset="0"/>
              </a:rPr>
              <a:t>circumstances/conditions </a:t>
            </a:r>
            <a:r>
              <a:rPr lang="en-US" sz="2000" u="sng" dirty="0">
                <a:solidFill>
                  <a:schemeClr val="tx1"/>
                </a:solidFill>
                <a:latin typeface="Times New Roman" pitchFamily="18" charset="0"/>
                <a:cs typeface="Times New Roman" pitchFamily="18" charset="0"/>
              </a:rPr>
              <a:t>should</a:t>
            </a:r>
            <a:r>
              <a:rPr lang="en-US" sz="2000" dirty="0">
                <a:solidFill>
                  <a:schemeClr val="tx1"/>
                </a:solidFill>
                <a:latin typeface="Times New Roman" pitchFamily="18" charset="0"/>
                <a:cs typeface="Times New Roman" pitchFamily="18" charset="0"/>
              </a:rPr>
              <a:t> you (ever)</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5738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332656"/>
            <a:ext cx="8856984" cy="6048672"/>
          </a:xfrm>
        </p:spPr>
        <p:txBody>
          <a:bodyPr/>
          <a:lstStyle/>
          <a:p>
            <a:r>
              <a:rPr lang="en-US" sz="1800" b="1" u="sng" dirty="0">
                <a:solidFill>
                  <a:schemeClr val="tx1"/>
                </a:solidFill>
                <a:latin typeface="Times New Roman" pitchFamily="18" charset="0"/>
                <a:cs typeface="Times New Roman" pitchFamily="18" charset="0"/>
              </a:rPr>
              <a:t>Task 3</a:t>
            </a:r>
          </a:p>
          <a:p>
            <a:r>
              <a:rPr lang="en-US" sz="1800" b="1" dirty="0">
                <a:solidFill>
                  <a:schemeClr val="tx1"/>
                </a:solidFill>
                <a:latin typeface="Times New Roman" pitchFamily="18" charset="0"/>
                <a:cs typeface="Times New Roman" pitchFamily="18" charset="0"/>
              </a:rPr>
              <a:t>For items 11–20 complete the idioms filling each of the gaps in the  following phrases </a:t>
            </a:r>
            <a:r>
              <a:rPr lang="en-US" sz="1800" b="1" dirty="0" smtClean="0">
                <a:solidFill>
                  <a:schemeClr val="tx1"/>
                </a:solidFill>
                <a:latin typeface="Times New Roman" pitchFamily="18" charset="0"/>
                <a:cs typeface="Times New Roman" pitchFamily="18" charset="0"/>
              </a:rPr>
              <a:t>with </a:t>
            </a:r>
            <a:r>
              <a:rPr lang="en-US" sz="1800" b="1" dirty="0">
                <a:solidFill>
                  <a:schemeClr val="tx1"/>
                </a:solidFill>
                <a:latin typeface="Times New Roman" pitchFamily="18" charset="0"/>
                <a:cs typeface="Times New Roman" pitchFamily="18" charset="0"/>
              </a:rPr>
              <a:t>one word from the column on the right. Some words can be used more than once. There are some extra words, which you   do not have to use. Write the word you choose on your answer sheet</a:t>
            </a:r>
            <a:r>
              <a:rPr lang="en-US" sz="1800" b="1" dirty="0" smtClean="0">
                <a:solidFill>
                  <a:schemeClr val="tx1"/>
                </a:solidFill>
                <a:latin typeface="Times New Roman" pitchFamily="18" charset="0"/>
                <a:cs typeface="Times New Roman" pitchFamily="18" charset="0"/>
              </a:rPr>
              <a:t>.</a:t>
            </a:r>
            <a:r>
              <a:rPr lang="ru-RU" sz="1800" b="1"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endParaRPr lang="ru-RU" sz="1800" b="1" dirty="0" smtClean="0">
              <a:solidFill>
                <a:schemeClr val="tx1"/>
              </a:solidFill>
              <a:latin typeface="Times New Roman" pitchFamily="18" charset="0"/>
              <a:cs typeface="Times New Roman" pitchFamily="18" charset="0"/>
            </a:endParaRPr>
          </a:p>
          <a:p>
            <a:pPr marL="45720" indent="0">
              <a:buNone/>
            </a:pPr>
            <a:r>
              <a:rPr lang="en-US" sz="1800" b="1" dirty="0" smtClean="0">
                <a:solidFill>
                  <a:srgbClr val="C00000"/>
                </a:solidFill>
                <a:latin typeface="Times New Roman" pitchFamily="18" charset="0"/>
                <a:cs typeface="Times New Roman" pitchFamily="18" charset="0"/>
              </a:rPr>
              <a:t>11</a:t>
            </a:r>
            <a:r>
              <a:rPr lang="en-US" sz="1800" dirty="0" smtClean="0">
                <a:solidFill>
                  <a:schemeClr val="tx1"/>
                </a:solidFill>
                <a:latin typeface="Times New Roman" pitchFamily="18" charset="0"/>
                <a:cs typeface="Times New Roman" pitchFamily="18" charset="0"/>
              </a:rPr>
              <a:t>. I </a:t>
            </a:r>
            <a:r>
              <a:rPr lang="en-US" sz="1800" dirty="0">
                <a:solidFill>
                  <a:schemeClr val="tx1"/>
                </a:solidFill>
                <a:latin typeface="Times New Roman" pitchFamily="18" charset="0"/>
                <a:cs typeface="Times New Roman" pitchFamily="18" charset="0"/>
              </a:rPr>
              <a:t>kept trying to convince him that it was a good idea until I was </a:t>
            </a:r>
            <a:r>
              <a:rPr lang="en-US" sz="1800" dirty="0" smtClean="0">
                <a:solidFill>
                  <a:srgbClr val="C00000"/>
                </a:solidFill>
                <a:latin typeface="Times New Roman" pitchFamily="18" charset="0"/>
                <a:cs typeface="Times New Roman" pitchFamily="18" charset="0"/>
              </a:rPr>
              <a:t>blue </a:t>
            </a:r>
            <a:r>
              <a:rPr lang="en-US" sz="1800" dirty="0" smtClean="0">
                <a:solidFill>
                  <a:schemeClr val="tx1"/>
                </a:solidFill>
                <a:latin typeface="Times New Roman" pitchFamily="18" charset="0"/>
                <a:cs typeface="Times New Roman" pitchFamily="18" charset="0"/>
              </a:rPr>
              <a:t>in </a:t>
            </a:r>
            <a:r>
              <a:rPr lang="en-US" sz="1800" dirty="0">
                <a:solidFill>
                  <a:schemeClr val="tx1"/>
                </a:solidFill>
                <a:latin typeface="Times New Roman" pitchFamily="18" charset="0"/>
                <a:cs typeface="Times New Roman" pitchFamily="18" charset="0"/>
              </a:rPr>
              <a:t>the face, but he’s so stubborn, he just kept disagreeing with </a:t>
            </a:r>
            <a:r>
              <a:rPr lang="en-US" sz="1800" dirty="0" smtClean="0">
                <a:solidFill>
                  <a:schemeClr val="tx1"/>
                </a:solidFill>
                <a:latin typeface="Times New Roman" pitchFamily="18" charset="0"/>
                <a:cs typeface="Times New Roman" pitchFamily="18" charset="0"/>
              </a:rPr>
              <a:t>me!</a:t>
            </a:r>
            <a:r>
              <a:rPr lang="en-US" sz="1800" dirty="0">
                <a:solidFill>
                  <a:schemeClr val="tx1"/>
                </a:solidFill>
                <a:latin typeface="Times New Roman" pitchFamily="18" charset="0"/>
                <a:cs typeface="Times New Roman" pitchFamily="18" charset="0"/>
              </a:rPr>
              <a:t> </a:t>
            </a:r>
            <a:endParaRPr lang="en-US" sz="1800" dirty="0" smtClean="0">
              <a:solidFill>
                <a:schemeClr val="tx1"/>
              </a:solidFill>
              <a:latin typeface="Times New Roman" pitchFamily="18" charset="0"/>
              <a:cs typeface="Times New Roman" pitchFamily="18" charset="0"/>
            </a:endParaRPr>
          </a:p>
          <a:p>
            <a:pPr marL="45720" indent="0">
              <a:buNone/>
            </a:pPr>
            <a:r>
              <a:rPr lang="en-US" sz="1800" dirty="0" smtClean="0">
                <a:solidFill>
                  <a:srgbClr val="C00000"/>
                </a:solidFill>
                <a:latin typeface="Times New Roman" pitchFamily="18" charset="0"/>
                <a:cs typeface="Times New Roman" pitchFamily="18" charset="0"/>
              </a:rPr>
              <a:t>12.</a:t>
            </a:r>
            <a:r>
              <a:rPr lang="en-US" sz="1800" dirty="0" smtClean="0">
                <a:solidFill>
                  <a:schemeClr val="tx1"/>
                </a:solidFill>
                <a:latin typeface="Times New Roman" pitchFamily="18" charset="0"/>
                <a:cs typeface="Times New Roman" pitchFamily="18" charset="0"/>
              </a:rPr>
              <a:t> This </a:t>
            </a:r>
            <a:r>
              <a:rPr lang="en-US" sz="1800" dirty="0">
                <a:solidFill>
                  <a:schemeClr val="tx1"/>
                </a:solidFill>
                <a:latin typeface="Times New Roman" pitchFamily="18" charset="0"/>
                <a:cs typeface="Times New Roman" pitchFamily="18" charset="0"/>
              </a:rPr>
              <a:t>garden used to look so beautiful when my mum lived here</a:t>
            </a:r>
            <a:r>
              <a:rPr lang="en-US" sz="1800" dirty="0" smtClean="0">
                <a:solidFill>
                  <a:schemeClr val="tx1"/>
                </a:solidFill>
                <a:latin typeface="Times New Roman" pitchFamily="18" charset="0"/>
                <a:cs typeface="Times New Roman" pitchFamily="18" charset="0"/>
              </a:rPr>
              <a:t>.</a:t>
            </a:r>
            <a:r>
              <a:rPr lang="ru-RU"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She </a:t>
            </a:r>
            <a:r>
              <a:rPr lang="en-US" sz="1800" dirty="0">
                <a:solidFill>
                  <a:schemeClr val="tx1"/>
                </a:solidFill>
                <a:latin typeface="Times New Roman" pitchFamily="18" charset="0"/>
                <a:cs typeface="Times New Roman" pitchFamily="18" charset="0"/>
              </a:rPr>
              <a:t>definitely had a (an) </a:t>
            </a:r>
            <a:r>
              <a:rPr lang="en-US" sz="1800" dirty="0" smtClean="0">
                <a:solidFill>
                  <a:srgbClr val="C00000"/>
                </a:solidFill>
                <a:latin typeface="Times New Roman" pitchFamily="18" charset="0"/>
                <a:cs typeface="Times New Roman" pitchFamily="18" charset="0"/>
              </a:rPr>
              <a:t>green</a:t>
            </a:r>
            <a:r>
              <a:rPr lang="en-US" sz="1800" dirty="0" smtClean="0">
                <a:solidFill>
                  <a:schemeClr val="tx1"/>
                </a:solidFill>
                <a:latin typeface="Times New Roman" pitchFamily="18" charset="0"/>
                <a:cs typeface="Times New Roman" pitchFamily="18" charset="0"/>
              </a:rPr>
              <a:t> thumb</a:t>
            </a:r>
            <a:r>
              <a:rPr lang="en-US" sz="1800" dirty="0">
                <a:solidFill>
                  <a:schemeClr val="tx1"/>
                </a:solidFill>
                <a:latin typeface="Times New Roman" pitchFamily="18" charset="0"/>
                <a:cs typeface="Times New Roman" pitchFamily="18" charset="0"/>
              </a:rPr>
              <a:t>.</a:t>
            </a:r>
          </a:p>
          <a:p>
            <a:pPr marL="45720" indent="0">
              <a:buNone/>
            </a:pPr>
            <a:r>
              <a:rPr lang="en-US" sz="1800" dirty="0" smtClean="0">
                <a:solidFill>
                  <a:srgbClr val="C00000"/>
                </a:solidFill>
                <a:latin typeface="Times New Roman" pitchFamily="18" charset="0"/>
                <a:cs typeface="Times New Roman" pitchFamily="18" charset="0"/>
              </a:rPr>
              <a:t>13. Brown </a:t>
            </a:r>
            <a:r>
              <a:rPr lang="en-US" sz="1800" dirty="0" smtClean="0">
                <a:solidFill>
                  <a:schemeClr val="tx1"/>
                </a:solidFill>
                <a:latin typeface="Times New Roman" pitchFamily="18" charset="0"/>
                <a:cs typeface="Times New Roman" pitchFamily="18" charset="0"/>
              </a:rPr>
              <a:t>goods </a:t>
            </a:r>
            <a:r>
              <a:rPr lang="en-US" sz="1800" dirty="0">
                <a:solidFill>
                  <a:schemeClr val="tx1"/>
                </a:solidFill>
                <a:latin typeface="Times New Roman" pitchFamily="18" charset="0"/>
                <a:cs typeface="Times New Roman" pitchFamily="18" charset="0"/>
              </a:rPr>
              <a:t>include electronic items such as televisions, DVD players</a:t>
            </a:r>
            <a:r>
              <a:rPr lang="en-US" sz="1800" dirty="0" smtClean="0">
                <a:solidFill>
                  <a:schemeClr val="tx1"/>
                </a:solidFill>
                <a:latin typeface="Times New Roman" pitchFamily="18" charset="0"/>
                <a:cs typeface="Times New Roman" pitchFamily="18" charset="0"/>
              </a:rPr>
              <a:t>,</a:t>
            </a:r>
            <a:r>
              <a:rPr lang="ru-RU"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stereos</a:t>
            </a:r>
            <a:r>
              <a:rPr lang="en-US" sz="1800" dirty="0">
                <a:solidFill>
                  <a:schemeClr val="tx1"/>
                </a:solidFill>
                <a:latin typeface="Times New Roman" pitchFamily="18" charset="0"/>
                <a:cs typeface="Times New Roman" pitchFamily="18" charset="0"/>
              </a:rPr>
              <a:t>, and home entertainment systems.</a:t>
            </a:r>
          </a:p>
          <a:p>
            <a:pPr marL="45720" indent="0">
              <a:buNone/>
            </a:pPr>
            <a:r>
              <a:rPr lang="en-US" sz="1800" dirty="0" smtClean="0">
                <a:solidFill>
                  <a:srgbClr val="C00000"/>
                </a:solidFill>
                <a:latin typeface="Times New Roman" pitchFamily="18" charset="0"/>
                <a:cs typeface="Times New Roman" pitchFamily="18" charset="0"/>
              </a:rPr>
              <a:t>14. </a:t>
            </a:r>
            <a:r>
              <a:rPr lang="en-US" sz="1800" dirty="0" smtClean="0">
                <a:solidFill>
                  <a:schemeClr val="tx1"/>
                </a:solidFill>
                <a:latin typeface="Times New Roman" pitchFamily="18" charset="0"/>
                <a:cs typeface="Times New Roman" pitchFamily="18" charset="0"/>
              </a:rPr>
              <a:t>I’m </a:t>
            </a:r>
            <a:r>
              <a:rPr lang="en-US" sz="1800" dirty="0">
                <a:solidFill>
                  <a:schemeClr val="tx1"/>
                </a:solidFill>
                <a:latin typeface="Times New Roman" pitchFamily="18" charset="0"/>
                <a:cs typeface="Times New Roman" pitchFamily="18" charset="0"/>
              </a:rPr>
              <a:t>just trying to point out the </a:t>
            </a:r>
            <a:r>
              <a:rPr lang="en-US" sz="1800" dirty="0" smtClean="0">
                <a:solidFill>
                  <a:srgbClr val="C00000"/>
                </a:solidFill>
                <a:latin typeface="Times New Roman" pitchFamily="18" charset="0"/>
                <a:cs typeface="Times New Roman" pitchFamily="18" charset="0"/>
              </a:rPr>
              <a:t>silver </a:t>
            </a:r>
            <a:r>
              <a:rPr lang="en-US" sz="1800" dirty="0">
                <a:solidFill>
                  <a:schemeClr val="tx1"/>
                </a:solidFill>
                <a:latin typeface="Times New Roman" pitchFamily="18" charset="0"/>
                <a:cs typeface="Times New Roman" pitchFamily="18" charset="0"/>
              </a:rPr>
              <a:t>lining in your cloudy life</a:t>
            </a:r>
            <a:r>
              <a:rPr lang="en-US" sz="1800" dirty="0" smtClean="0">
                <a:solidFill>
                  <a:schemeClr val="tx1"/>
                </a:solidFill>
                <a:latin typeface="Times New Roman" pitchFamily="18" charset="0"/>
                <a:cs typeface="Times New Roman" pitchFamily="18" charset="0"/>
              </a:rPr>
              <a:t>.</a:t>
            </a:r>
            <a:endParaRPr lang="ru-RU" sz="1800" dirty="0" smtClean="0">
              <a:solidFill>
                <a:schemeClr val="tx1"/>
              </a:solidFill>
              <a:latin typeface="Times New Roman" pitchFamily="18" charset="0"/>
              <a:cs typeface="Times New Roman" pitchFamily="18" charset="0"/>
            </a:endParaRPr>
          </a:p>
          <a:p>
            <a:pPr marL="45720" indent="0">
              <a:buNone/>
            </a:pPr>
            <a:r>
              <a:rPr lang="en-US" sz="1800" dirty="0" smtClean="0">
                <a:solidFill>
                  <a:srgbClr val="C00000"/>
                </a:solidFill>
                <a:latin typeface="Times New Roman" pitchFamily="18" charset="0"/>
                <a:cs typeface="Times New Roman" pitchFamily="18" charset="0"/>
              </a:rPr>
              <a:t>15</a:t>
            </a:r>
            <a:r>
              <a:rPr lang="en-US" sz="1800" dirty="0" smtClean="0">
                <a:solidFill>
                  <a:schemeClr val="tx1"/>
                </a:solidFill>
                <a:latin typeface="Times New Roman" pitchFamily="18" charset="0"/>
                <a:cs typeface="Times New Roman" pitchFamily="18" charset="0"/>
              </a:rPr>
              <a:t>. Winter </a:t>
            </a:r>
            <a:r>
              <a:rPr lang="en-US" sz="1800" dirty="0">
                <a:solidFill>
                  <a:schemeClr val="tx1"/>
                </a:solidFill>
                <a:latin typeface="Times New Roman" pitchFamily="18" charset="0"/>
                <a:cs typeface="Times New Roman" pitchFamily="18" charset="0"/>
              </a:rPr>
              <a:t>brings many dangers for the motorists, with one of </a:t>
            </a:r>
            <a:r>
              <a:rPr lang="en-US" sz="1800" dirty="0" smtClean="0">
                <a:solidFill>
                  <a:schemeClr val="tx1"/>
                </a:solidFill>
                <a:latin typeface="Times New Roman" pitchFamily="18" charset="0"/>
                <a:cs typeface="Times New Roman" pitchFamily="18" charset="0"/>
              </a:rPr>
              <a:t>the</a:t>
            </a:r>
            <a:r>
              <a:rPr lang="ru-RU" sz="18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most </a:t>
            </a:r>
            <a:r>
              <a:rPr lang="en-US" sz="1800" dirty="0">
                <a:solidFill>
                  <a:schemeClr val="tx1"/>
                </a:solidFill>
                <a:latin typeface="Times New Roman" pitchFamily="18" charset="0"/>
                <a:cs typeface="Times New Roman" pitchFamily="18" charset="0"/>
              </a:rPr>
              <a:t>threatening being slippery and hard-to-spot  </a:t>
            </a:r>
            <a:r>
              <a:rPr lang="en-US" sz="1800" dirty="0" smtClean="0">
                <a:solidFill>
                  <a:srgbClr val="C00000"/>
                </a:solidFill>
                <a:latin typeface="Times New Roman" pitchFamily="18" charset="0"/>
                <a:cs typeface="Times New Roman" pitchFamily="18" charset="0"/>
              </a:rPr>
              <a:t>black </a:t>
            </a:r>
            <a:r>
              <a:rPr lang="en-US" sz="1800" dirty="0" smtClean="0">
                <a:solidFill>
                  <a:schemeClr val="tx1"/>
                </a:solidFill>
                <a:latin typeface="Times New Roman" pitchFamily="18" charset="0"/>
                <a:cs typeface="Times New Roman" pitchFamily="18" charset="0"/>
              </a:rPr>
              <a:t>ice</a:t>
            </a:r>
            <a:endParaRPr lang="en-US" sz="1800" dirty="0">
              <a:solidFill>
                <a:schemeClr val="tx1"/>
              </a:solidFill>
              <a:latin typeface="Times New Roman" pitchFamily="18" charset="0"/>
              <a:cs typeface="Times New Roman" pitchFamily="18" charset="0"/>
            </a:endParaRPr>
          </a:p>
          <a:p>
            <a:pPr marL="45720" indent="0">
              <a:buNone/>
            </a:pPr>
            <a:endParaRPr lang="en-US" sz="1800" b="1" dirty="0">
              <a:solidFill>
                <a:schemeClr val="tx1"/>
              </a:solidFill>
              <a:latin typeface="Times New Roman" pitchFamily="18" charset="0"/>
              <a:cs typeface="Times New Roman" pitchFamily="18" charset="0"/>
            </a:endParaRPr>
          </a:p>
          <a:p>
            <a:endParaRPr lang="en-US" sz="1800" b="1" dirty="0">
              <a:solidFill>
                <a:schemeClr val="tx1"/>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91182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86</TotalTime>
  <Words>992</Words>
  <Application>Microsoft Office PowerPoint</Application>
  <PresentationFormat>Экран (4:3)</PresentationFormat>
  <Paragraphs>195</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Arial Black</vt:lpstr>
      <vt:lpstr>Georgia</vt:lpstr>
      <vt:lpstr>Times New Roman</vt:lpstr>
      <vt:lpstr>Trebuchet MS</vt:lpstr>
      <vt:lpstr>Wingdings</vt:lpstr>
      <vt:lpstr>Воздушный поток</vt:lpstr>
      <vt:lpstr>Разбор олимпиадных заданий.  Английский язык</vt:lpstr>
      <vt:lpstr>Listening – максимальное количество баллов 10. Задание проверяется по ключам. Каждый правильный ответ оценивается в 1 балл. За неверный ответ или отсутствие ответа выставляется 0 баллов.</vt:lpstr>
      <vt:lpstr>Reading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vt:lpstr>
      <vt:lpstr>Презентация PowerPoint</vt:lpstr>
      <vt:lpstr>Презентация PowerPoint</vt:lpstr>
      <vt:lpstr>Презентация PowerPoint</vt:lpstr>
      <vt:lpstr>Use of English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 В вопросах 1-20 учитывается орфография. При наличии орфографической ошибки балл не начисляется.</vt:lpstr>
      <vt:lpstr>Use of English – максимальное количество баллов 20. Задание проверяется по ключам. Каждый правильный ответ оценивается в 1 балл. За неверный ответ или отсутствие ответа выставляется 0 баллов. В вопросах 1-20 учитывается орфография. При наличии орфографической ошибки балл не начисляется.</vt:lpstr>
      <vt:lpstr>Презентация PowerPoint</vt:lpstr>
      <vt:lpstr>Презентация PowerPoint</vt:lpstr>
      <vt:lpstr>Writing – максимальное количество баллов 15. Задание оценивается по Критериям оценивания. При подведении итогов баллы за все конкурсы суммируются.  .</vt:lpstr>
      <vt:lpstr>Презентация PowerPoint</vt:lpstr>
      <vt:lpstr>Максимальное количество баллов за все конкурсы – 65 баллов  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Разбор олимпиадных заданий. Английский язык</dc:title>
  <dc:creator>Татьяна</dc:creator>
  <cp:lastModifiedBy>Учитель №2</cp:lastModifiedBy>
  <cp:revision>42</cp:revision>
  <dcterms:created xsi:type="dcterms:W3CDTF">2024-09-19T01:26:39Z</dcterms:created>
  <dcterms:modified xsi:type="dcterms:W3CDTF">2024-09-20T07:20:43Z</dcterms:modified>
</cp:coreProperties>
</file>